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8"/>
  </p:notesMasterIdLst>
  <p:handoutMasterIdLst>
    <p:handoutMasterId r:id="rId39"/>
  </p:handoutMasterIdLst>
  <p:sldIdLst>
    <p:sldId id="256" r:id="rId2"/>
    <p:sldId id="278" r:id="rId3"/>
    <p:sldId id="279" r:id="rId4"/>
    <p:sldId id="261" r:id="rId5"/>
    <p:sldId id="259" r:id="rId6"/>
    <p:sldId id="302" r:id="rId7"/>
    <p:sldId id="280" r:id="rId8"/>
    <p:sldId id="265" r:id="rId9"/>
    <p:sldId id="272" r:id="rId10"/>
    <p:sldId id="292" r:id="rId11"/>
    <p:sldId id="295" r:id="rId12"/>
    <p:sldId id="291" r:id="rId13"/>
    <p:sldId id="277" r:id="rId14"/>
    <p:sldId id="294" r:id="rId15"/>
    <p:sldId id="260" r:id="rId16"/>
    <p:sldId id="264" r:id="rId17"/>
    <p:sldId id="266" r:id="rId18"/>
    <p:sldId id="284" r:id="rId19"/>
    <p:sldId id="268" r:id="rId20"/>
    <p:sldId id="281" r:id="rId21"/>
    <p:sldId id="271" r:id="rId22"/>
    <p:sldId id="296" r:id="rId23"/>
    <p:sldId id="298" r:id="rId24"/>
    <p:sldId id="300" r:id="rId25"/>
    <p:sldId id="299" r:id="rId26"/>
    <p:sldId id="301" r:id="rId27"/>
    <p:sldId id="283" r:id="rId28"/>
    <p:sldId id="289" r:id="rId29"/>
    <p:sldId id="288" r:id="rId30"/>
    <p:sldId id="287" r:id="rId31"/>
    <p:sldId id="286" r:id="rId32"/>
    <p:sldId id="285" r:id="rId33"/>
    <p:sldId id="282" r:id="rId34"/>
    <p:sldId id="275" r:id="rId35"/>
    <p:sldId id="290" r:id="rId36"/>
    <p:sldId id="293" r:id="rId37"/>
  </p:sldIdLst>
  <p:sldSz cx="12192000" cy="6858000"/>
  <p:notesSz cx="6858000" cy="9144000"/>
  <p:defaultTextStyle>
    <a:defPPr>
      <a:defRPr lang="en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B796857-4BF4-7A04-72B4-D4C30B640DF9}" v="95" dt="2024-08-23T09:50:35.861"/>
    <p1510:client id="{589039EB-9B89-B675-B8C1-CB4B042B1870}" v="89" dt="2024-08-23T09:56:10.539"/>
    <p1510:client id="{95ADAC73-7191-7041-AC21-FDDB35AA85CD}" v="33" dt="2024-08-23T09:56:21.39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734"/>
    <p:restoredTop sz="89116"/>
  </p:normalViewPr>
  <p:slideViewPr>
    <p:cSldViewPr snapToGrid="0">
      <p:cViewPr varScale="1">
        <p:scale>
          <a:sx n="113" d="100"/>
          <a:sy n="113" d="100"/>
        </p:scale>
        <p:origin x="1200" y="1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45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rhun Kundakcioglu" userId="S::erhun.kundakcioglu@ozyegin.edu.tr::2db09e87-246c-408f-aa3a-c18f31111239" providerId="AD" clId="Web-{4B796857-4BF4-7A04-72B4-D4C30B640DF9}"/>
    <pc:docChg chg="modSld">
      <pc:chgData name="Erhun Kundakcioglu" userId="S::erhun.kundakcioglu@ozyegin.edu.tr::2db09e87-246c-408f-aa3a-c18f31111239" providerId="AD" clId="Web-{4B796857-4BF4-7A04-72B4-D4C30B640DF9}" dt="2024-08-23T09:50:35.861" v="66" actId="1076"/>
      <pc:docMkLst>
        <pc:docMk/>
      </pc:docMkLst>
      <pc:sldChg chg="modSp">
        <pc:chgData name="Erhun Kundakcioglu" userId="S::erhun.kundakcioglu@ozyegin.edu.tr::2db09e87-246c-408f-aa3a-c18f31111239" providerId="AD" clId="Web-{4B796857-4BF4-7A04-72B4-D4C30B640DF9}" dt="2024-08-23T09:49:46.688" v="61" actId="14100"/>
        <pc:sldMkLst>
          <pc:docMk/>
          <pc:sldMk cId="2783935062" sldId="256"/>
        </pc:sldMkLst>
        <pc:spChg chg="mod">
          <ac:chgData name="Erhun Kundakcioglu" userId="S::erhun.kundakcioglu@ozyegin.edu.tr::2db09e87-246c-408f-aa3a-c18f31111239" providerId="AD" clId="Web-{4B796857-4BF4-7A04-72B4-D4C30B640DF9}" dt="2024-08-23T09:46:24.649" v="3"/>
          <ac:spMkLst>
            <pc:docMk/>
            <pc:sldMk cId="2783935062" sldId="256"/>
            <ac:spMk id="2" creationId="{149B8442-2C44-2A84-1CD6-C81AE4135ABB}"/>
          </ac:spMkLst>
        </pc:spChg>
        <pc:spChg chg="mod">
          <ac:chgData name="Erhun Kundakcioglu" userId="S::erhun.kundakcioglu@ozyegin.edu.tr::2db09e87-246c-408f-aa3a-c18f31111239" providerId="AD" clId="Web-{4B796857-4BF4-7A04-72B4-D4C30B640DF9}" dt="2024-08-23T09:49:46.688" v="61" actId="14100"/>
          <ac:spMkLst>
            <pc:docMk/>
            <pc:sldMk cId="2783935062" sldId="256"/>
            <ac:spMk id="3" creationId="{6C0D1731-F3C3-DF42-0563-1F85909B3765}"/>
          </ac:spMkLst>
        </pc:spChg>
        <pc:spChg chg="mod">
          <ac:chgData name="Erhun Kundakcioglu" userId="S::erhun.kundakcioglu@ozyegin.edu.tr::2db09e87-246c-408f-aa3a-c18f31111239" providerId="AD" clId="Web-{4B796857-4BF4-7A04-72B4-D4C30B640DF9}" dt="2024-08-23T09:47:21.573" v="31" actId="20577"/>
          <ac:spMkLst>
            <pc:docMk/>
            <pc:sldMk cId="2783935062" sldId="256"/>
            <ac:spMk id="5" creationId="{F77C718D-FF49-FF7B-B7D1-24EFF69233FE}"/>
          </ac:spMkLst>
        </pc:spChg>
        <pc:spChg chg="mod">
          <ac:chgData name="Erhun Kundakcioglu" userId="S::erhun.kundakcioglu@ozyegin.edu.tr::2db09e87-246c-408f-aa3a-c18f31111239" providerId="AD" clId="Web-{4B796857-4BF4-7A04-72B4-D4C30B640DF9}" dt="2024-08-23T09:47:22.901" v="34" actId="20577"/>
          <ac:spMkLst>
            <pc:docMk/>
            <pc:sldMk cId="2783935062" sldId="256"/>
            <ac:spMk id="6" creationId="{F543F0DD-AB70-6F30-C4AD-26A2099467BE}"/>
          </ac:spMkLst>
        </pc:spChg>
      </pc:sldChg>
      <pc:sldChg chg="delSp modSp">
        <pc:chgData name="Erhun Kundakcioglu" userId="S::erhun.kundakcioglu@ozyegin.edu.tr::2db09e87-246c-408f-aa3a-c18f31111239" providerId="AD" clId="Web-{4B796857-4BF4-7A04-72B4-D4C30B640DF9}" dt="2024-08-23T09:50:35.861" v="66" actId="1076"/>
        <pc:sldMkLst>
          <pc:docMk/>
          <pc:sldMk cId="1553954469" sldId="259"/>
        </pc:sldMkLst>
        <pc:spChg chg="del">
          <ac:chgData name="Erhun Kundakcioglu" userId="S::erhun.kundakcioglu@ozyegin.edu.tr::2db09e87-246c-408f-aa3a-c18f31111239" providerId="AD" clId="Web-{4B796857-4BF4-7A04-72B4-D4C30B640DF9}" dt="2024-08-23T09:48:06.934" v="41"/>
          <ac:spMkLst>
            <pc:docMk/>
            <pc:sldMk cId="1553954469" sldId="259"/>
            <ac:spMk id="4" creationId="{AE4E8613-8C72-9A4C-5308-BB10FD5FDFBB}"/>
          </ac:spMkLst>
        </pc:spChg>
        <pc:spChg chg="mod">
          <ac:chgData name="Erhun Kundakcioglu" userId="S::erhun.kundakcioglu@ozyegin.edu.tr::2db09e87-246c-408f-aa3a-c18f31111239" providerId="AD" clId="Web-{4B796857-4BF4-7A04-72B4-D4C30B640DF9}" dt="2024-08-23T09:50:27.267" v="64" actId="1076"/>
          <ac:spMkLst>
            <pc:docMk/>
            <pc:sldMk cId="1553954469" sldId="259"/>
            <ac:spMk id="6" creationId="{7D411FB6-C5CA-6EB3-661B-050558E50960}"/>
          </ac:spMkLst>
        </pc:spChg>
        <pc:picChg chg="mod modCrop">
          <ac:chgData name="Erhun Kundakcioglu" userId="S::erhun.kundakcioglu@ozyegin.edu.tr::2db09e87-246c-408f-aa3a-c18f31111239" providerId="AD" clId="Web-{4B796857-4BF4-7A04-72B4-D4C30B640DF9}" dt="2024-08-23T09:50:35.861" v="66" actId="1076"/>
          <ac:picMkLst>
            <pc:docMk/>
            <pc:sldMk cId="1553954469" sldId="259"/>
            <ac:picMk id="5" creationId="{823F449E-E9E5-5C36-75B1-1D768A0EB7B3}"/>
          </ac:picMkLst>
        </pc:picChg>
      </pc:sldChg>
      <pc:sldChg chg="delSp">
        <pc:chgData name="Erhun Kundakcioglu" userId="S::erhun.kundakcioglu@ozyegin.edu.tr::2db09e87-246c-408f-aa3a-c18f31111239" providerId="AD" clId="Web-{4B796857-4BF4-7A04-72B4-D4C30B640DF9}" dt="2024-08-23T09:48:21.794" v="45"/>
        <pc:sldMkLst>
          <pc:docMk/>
          <pc:sldMk cId="3320018952" sldId="260"/>
        </pc:sldMkLst>
        <pc:spChg chg="del">
          <ac:chgData name="Erhun Kundakcioglu" userId="S::erhun.kundakcioglu@ozyegin.edu.tr::2db09e87-246c-408f-aa3a-c18f31111239" providerId="AD" clId="Web-{4B796857-4BF4-7A04-72B4-D4C30B640DF9}" dt="2024-08-23T09:48:21.794" v="45"/>
          <ac:spMkLst>
            <pc:docMk/>
            <pc:sldMk cId="3320018952" sldId="260"/>
            <ac:spMk id="4" creationId="{9913C495-8755-2F4E-B2A0-D2ABAC21D016}"/>
          </ac:spMkLst>
        </pc:spChg>
      </pc:sldChg>
      <pc:sldChg chg="delSp modSp">
        <pc:chgData name="Erhun Kundakcioglu" userId="S::erhun.kundakcioglu@ozyegin.edu.tr::2db09e87-246c-408f-aa3a-c18f31111239" providerId="AD" clId="Web-{4B796857-4BF4-7A04-72B4-D4C30B640DF9}" dt="2024-08-23T09:48:21.810" v="57"/>
        <pc:sldMkLst>
          <pc:docMk/>
          <pc:sldMk cId="1159652547" sldId="261"/>
        </pc:sldMkLst>
        <pc:spChg chg="mod">
          <ac:chgData name="Erhun Kundakcioglu" userId="S::erhun.kundakcioglu@ozyegin.edu.tr::2db09e87-246c-408f-aa3a-c18f31111239" providerId="AD" clId="Web-{4B796857-4BF4-7A04-72B4-D4C30B640DF9}" dt="2024-08-23T09:47:51.949" v="40" actId="20577"/>
          <ac:spMkLst>
            <pc:docMk/>
            <pc:sldMk cId="1159652547" sldId="261"/>
            <ac:spMk id="3" creationId="{2C6621FE-35F3-1DB8-9406-04EC2B02A30B}"/>
          </ac:spMkLst>
        </pc:spChg>
        <pc:spChg chg="del">
          <ac:chgData name="Erhun Kundakcioglu" userId="S::erhun.kundakcioglu@ozyegin.edu.tr::2db09e87-246c-408f-aa3a-c18f31111239" providerId="AD" clId="Web-{4B796857-4BF4-7A04-72B4-D4C30B640DF9}" dt="2024-08-23T09:48:21.810" v="57"/>
          <ac:spMkLst>
            <pc:docMk/>
            <pc:sldMk cId="1159652547" sldId="261"/>
            <ac:spMk id="4" creationId="{D46B6237-AA5F-D309-0F43-329738F9C7F9}"/>
          </ac:spMkLst>
        </pc:spChg>
      </pc:sldChg>
      <pc:sldChg chg="delSp">
        <pc:chgData name="Erhun Kundakcioglu" userId="S::erhun.kundakcioglu@ozyegin.edu.tr::2db09e87-246c-408f-aa3a-c18f31111239" providerId="AD" clId="Web-{4B796857-4BF4-7A04-72B4-D4C30B640DF9}" dt="2024-08-23T09:48:21.794" v="42"/>
        <pc:sldMkLst>
          <pc:docMk/>
          <pc:sldMk cId="3819609900" sldId="263"/>
        </pc:sldMkLst>
        <pc:spChg chg="del">
          <ac:chgData name="Erhun Kundakcioglu" userId="S::erhun.kundakcioglu@ozyegin.edu.tr::2db09e87-246c-408f-aa3a-c18f31111239" providerId="AD" clId="Web-{4B796857-4BF4-7A04-72B4-D4C30B640DF9}" dt="2024-08-23T09:48:21.794" v="42"/>
          <ac:spMkLst>
            <pc:docMk/>
            <pc:sldMk cId="3819609900" sldId="263"/>
            <ac:spMk id="4" creationId="{2B73728B-DF75-3718-734D-E90B99333A3F}"/>
          </ac:spMkLst>
        </pc:spChg>
      </pc:sldChg>
      <pc:sldChg chg="delSp">
        <pc:chgData name="Erhun Kundakcioglu" userId="S::erhun.kundakcioglu@ozyegin.edu.tr::2db09e87-246c-408f-aa3a-c18f31111239" providerId="AD" clId="Web-{4B796857-4BF4-7A04-72B4-D4C30B640DF9}" dt="2024-08-23T09:48:21.794" v="46"/>
        <pc:sldMkLst>
          <pc:docMk/>
          <pc:sldMk cId="2275353541" sldId="264"/>
        </pc:sldMkLst>
        <pc:spChg chg="del">
          <ac:chgData name="Erhun Kundakcioglu" userId="S::erhun.kundakcioglu@ozyegin.edu.tr::2db09e87-246c-408f-aa3a-c18f31111239" providerId="AD" clId="Web-{4B796857-4BF4-7A04-72B4-D4C30B640DF9}" dt="2024-08-23T09:48:21.794" v="46"/>
          <ac:spMkLst>
            <pc:docMk/>
            <pc:sldMk cId="2275353541" sldId="264"/>
            <ac:spMk id="4" creationId="{C2171087-E70F-1170-CF88-3FC37B2963C6}"/>
          </ac:spMkLst>
        </pc:spChg>
      </pc:sldChg>
      <pc:sldChg chg="delSp">
        <pc:chgData name="Erhun Kundakcioglu" userId="S::erhun.kundakcioglu@ozyegin.edu.tr::2db09e87-246c-408f-aa3a-c18f31111239" providerId="AD" clId="Web-{4B796857-4BF4-7A04-72B4-D4C30B640DF9}" dt="2024-08-23T09:48:21.794" v="43"/>
        <pc:sldMkLst>
          <pc:docMk/>
          <pc:sldMk cId="800985786" sldId="265"/>
        </pc:sldMkLst>
        <pc:spChg chg="del">
          <ac:chgData name="Erhun Kundakcioglu" userId="S::erhun.kundakcioglu@ozyegin.edu.tr::2db09e87-246c-408f-aa3a-c18f31111239" providerId="AD" clId="Web-{4B796857-4BF4-7A04-72B4-D4C30B640DF9}" dt="2024-08-23T09:48:21.794" v="43"/>
          <ac:spMkLst>
            <pc:docMk/>
            <pc:sldMk cId="800985786" sldId="265"/>
            <ac:spMk id="4" creationId="{2A734060-54E1-645D-888A-05083B0381E7}"/>
          </ac:spMkLst>
        </pc:spChg>
      </pc:sldChg>
      <pc:sldChg chg="delSp">
        <pc:chgData name="Erhun Kundakcioglu" userId="S::erhun.kundakcioglu@ozyegin.edu.tr::2db09e87-246c-408f-aa3a-c18f31111239" providerId="AD" clId="Web-{4B796857-4BF4-7A04-72B4-D4C30B640DF9}" dt="2024-08-23T09:48:21.794" v="48"/>
        <pc:sldMkLst>
          <pc:docMk/>
          <pc:sldMk cId="2338155387" sldId="266"/>
        </pc:sldMkLst>
        <pc:spChg chg="del">
          <ac:chgData name="Erhun Kundakcioglu" userId="S::erhun.kundakcioglu@ozyegin.edu.tr::2db09e87-246c-408f-aa3a-c18f31111239" providerId="AD" clId="Web-{4B796857-4BF4-7A04-72B4-D4C30B640DF9}" dt="2024-08-23T09:48:21.794" v="48"/>
          <ac:spMkLst>
            <pc:docMk/>
            <pc:sldMk cId="2338155387" sldId="266"/>
            <ac:spMk id="4" creationId="{86D556B5-866D-446D-092C-7DEDFFF657F7}"/>
          </ac:spMkLst>
        </pc:spChg>
      </pc:sldChg>
      <pc:sldChg chg="delSp">
        <pc:chgData name="Erhun Kundakcioglu" userId="S::erhun.kundakcioglu@ozyegin.edu.tr::2db09e87-246c-408f-aa3a-c18f31111239" providerId="AD" clId="Web-{4B796857-4BF4-7A04-72B4-D4C30B640DF9}" dt="2024-08-23T09:48:21.794" v="50"/>
        <pc:sldMkLst>
          <pc:docMk/>
          <pc:sldMk cId="2346628282" sldId="267"/>
        </pc:sldMkLst>
        <pc:spChg chg="del">
          <ac:chgData name="Erhun Kundakcioglu" userId="S::erhun.kundakcioglu@ozyegin.edu.tr::2db09e87-246c-408f-aa3a-c18f31111239" providerId="AD" clId="Web-{4B796857-4BF4-7A04-72B4-D4C30B640DF9}" dt="2024-08-23T09:48:21.794" v="50"/>
          <ac:spMkLst>
            <pc:docMk/>
            <pc:sldMk cId="2346628282" sldId="267"/>
            <ac:spMk id="4" creationId="{FCC83311-4686-2953-771F-9F90D387F2BA}"/>
          </ac:spMkLst>
        </pc:spChg>
      </pc:sldChg>
      <pc:sldChg chg="delSp">
        <pc:chgData name="Erhun Kundakcioglu" userId="S::erhun.kundakcioglu@ozyegin.edu.tr::2db09e87-246c-408f-aa3a-c18f31111239" providerId="AD" clId="Web-{4B796857-4BF4-7A04-72B4-D4C30B640DF9}" dt="2024-08-23T09:48:21.794" v="51"/>
        <pc:sldMkLst>
          <pc:docMk/>
          <pc:sldMk cId="449095154" sldId="268"/>
        </pc:sldMkLst>
        <pc:spChg chg="del">
          <ac:chgData name="Erhun Kundakcioglu" userId="S::erhun.kundakcioglu@ozyegin.edu.tr::2db09e87-246c-408f-aa3a-c18f31111239" providerId="AD" clId="Web-{4B796857-4BF4-7A04-72B4-D4C30B640DF9}" dt="2024-08-23T09:48:21.794" v="51"/>
          <ac:spMkLst>
            <pc:docMk/>
            <pc:sldMk cId="449095154" sldId="268"/>
            <ac:spMk id="4" creationId="{7E057AB0-1852-A36D-A180-65496FCD1F4D}"/>
          </ac:spMkLst>
        </pc:spChg>
      </pc:sldChg>
      <pc:sldChg chg="delSp">
        <pc:chgData name="Erhun Kundakcioglu" userId="S::erhun.kundakcioglu@ozyegin.edu.tr::2db09e87-246c-408f-aa3a-c18f31111239" providerId="AD" clId="Web-{4B796857-4BF4-7A04-72B4-D4C30B640DF9}" dt="2024-08-23T09:48:21.794" v="49"/>
        <pc:sldMkLst>
          <pc:docMk/>
          <pc:sldMk cId="1399814755" sldId="269"/>
        </pc:sldMkLst>
        <pc:spChg chg="del">
          <ac:chgData name="Erhun Kundakcioglu" userId="S::erhun.kundakcioglu@ozyegin.edu.tr::2db09e87-246c-408f-aa3a-c18f31111239" providerId="AD" clId="Web-{4B796857-4BF4-7A04-72B4-D4C30B640DF9}" dt="2024-08-23T09:48:21.794" v="49"/>
          <ac:spMkLst>
            <pc:docMk/>
            <pc:sldMk cId="1399814755" sldId="269"/>
            <ac:spMk id="4" creationId="{A18497FF-5D9C-2B0F-4AEE-81E9BA98C1DE}"/>
          </ac:spMkLst>
        </pc:spChg>
      </pc:sldChg>
      <pc:sldChg chg="delSp">
        <pc:chgData name="Erhun Kundakcioglu" userId="S::erhun.kundakcioglu@ozyegin.edu.tr::2db09e87-246c-408f-aa3a-c18f31111239" providerId="AD" clId="Web-{4B796857-4BF4-7A04-72B4-D4C30B640DF9}" dt="2024-08-23T09:48:21.794" v="47"/>
        <pc:sldMkLst>
          <pc:docMk/>
          <pc:sldMk cId="937309429" sldId="270"/>
        </pc:sldMkLst>
        <pc:spChg chg="del">
          <ac:chgData name="Erhun Kundakcioglu" userId="S::erhun.kundakcioglu@ozyegin.edu.tr::2db09e87-246c-408f-aa3a-c18f31111239" providerId="AD" clId="Web-{4B796857-4BF4-7A04-72B4-D4C30B640DF9}" dt="2024-08-23T09:48:21.794" v="47"/>
          <ac:spMkLst>
            <pc:docMk/>
            <pc:sldMk cId="937309429" sldId="270"/>
            <ac:spMk id="4" creationId="{E96385A3-544D-97F1-7FF7-68BDF411E3D5}"/>
          </ac:spMkLst>
        </pc:spChg>
      </pc:sldChg>
      <pc:sldChg chg="delSp">
        <pc:chgData name="Erhun Kundakcioglu" userId="S::erhun.kundakcioglu@ozyegin.edu.tr::2db09e87-246c-408f-aa3a-c18f31111239" providerId="AD" clId="Web-{4B796857-4BF4-7A04-72B4-D4C30B640DF9}" dt="2024-08-23T09:48:21.810" v="53"/>
        <pc:sldMkLst>
          <pc:docMk/>
          <pc:sldMk cId="1877692369" sldId="271"/>
        </pc:sldMkLst>
        <pc:spChg chg="del">
          <ac:chgData name="Erhun Kundakcioglu" userId="S::erhun.kundakcioglu@ozyegin.edu.tr::2db09e87-246c-408f-aa3a-c18f31111239" providerId="AD" clId="Web-{4B796857-4BF4-7A04-72B4-D4C30B640DF9}" dt="2024-08-23T09:48:21.810" v="53"/>
          <ac:spMkLst>
            <pc:docMk/>
            <pc:sldMk cId="1877692369" sldId="271"/>
            <ac:spMk id="4" creationId="{7D1204DD-1A0E-FF0A-5DAF-E130478AE5FB}"/>
          </ac:spMkLst>
        </pc:spChg>
      </pc:sldChg>
      <pc:sldChg chg="delSp">
        <pc:chgData name="Erhun Kundakcioglu" userId="S::erhun.kundakcioglu@ozyegin.edu.tr::2db09e87-246c-408f-aa3a-c18f31111239" providerId="AD" clId="Web-{4B796857-4BF4-7A04-72B4-D4C30B640DF9}" dt="2024-08-23T09:48:21.794" v="52"/>
        <pc:sldMkLst>
          <pc:docMk/>
          <pc:sldMk cId="1590387201" sldId="272"/>
        </pc:sldMkLst>
        <pc:spChg chg="del">
          <ac:chgData name="Erhun Kundakcioglu" userId="S::erhun.kundakcioglu@ozyegin.edu.tr::2db09e87-246c-408f-aa3a-c18f31111239" providerId="AD" clId="Web-{4B796857-4BF4-7A04-72B4-D4C30B640DF9}" dt="2024-08-23T09:48:21.794" v="52"/>
          <ac:spMkLst>
            <pc:docMk/>
            <pc:sldMk cId="1590387201" sldId="272"/>
            <ac:spMk id="4" creationId="{71001437-B7A2-071F-FBB7-0AA9273D45C8}"/>
          </ac:spMkLst>
        </pc:spChg>
      </pc:sldChg>
      <pc:sldChg chg="delSp">
        <pc:chgData name="Erhun Kundakcioglu" userId="S::erhun.kundakcioglu@ozyegin.edu.tr::2db09e87-246c-408f-aa3a-c18f31111239" providerId="AD" clId="Web-{4B796857-4BF4-7A04-72B4-D4C30B640DF9}" dt="2024-08-23T09:48:21.810" v="54"/>
        <pc:sldMkLst>
          <pc:docMk/>
          <pc:sldMk cId="838024786" sldId="273"/>
        </pc:sldMkLst>
        <pc:spChg chg="del">
          <ac:chgData name="Erhun Kundakcioglu" userId="S::erhun.kundakcioglu@ozyegin.edu.tr::2db09e87-246c-408f-aa3a-c18f31111239" providerId="AD" clId="Web-{4B796857-4BF4-7A04-72B4-D4C30B640DF9}" dt="2024-08-23T09:48:21.810" v="54"/>
          <ac:spMkLst>
            <pc:docMk/>
            <pc:sldMk cId="838024786" sldId="273"/>
            <ac:spMk id="4" creationId="{C6857514-981B-692A-9BFD-1DBB03A6F142}"/>
          </ac:spMkLst>
        </pc:spChg>
      </pc:sldChg>
      <pc:sldChg chg="delSp">
        <pc:chgData name="Erhun Kundakcioglu" userId="S::erhun.kundakcioglu@ozyegin.edu.tr::2db09e87-246c-408f-aa3a-c18f31111239" providerId="AD" clId="Web-{4B796857-4BF4-7A04-72B4-D4C30B640DF9}" dt="2024-08-23T09:48:21.810" v="55"/>
        <pc:sldMkLst>
          <pc:docMk/>
          <pc:sldMk cId="3168481706" sldId="274"/>
        </pc:sldMkLst>
        <pc:spChg chg="del">
          <ac:chgData name="Erhun Kundakcioglu" userId="S::erhun.kundakcioglu@ozyegin.edu.tr::2db09e87-246c-408f-aa3a-c18f31111239" providerId="AD" clId="Web-{4B796857-4BF4-7A04-72B4-D4C30B640DF9}" dt="2024-08-23T09:48:21.810" v="55"/>
          <ac:spMkLst>
            <pc:docMk/>
            <pc:sldMk cId="3168481706" sldId="274"/>
            <ac:spMk id="4" creationId="{C1491719-D615-4185-2BDE-E2E59D647DD7}"/>
          </ac:spMkLst>
        </pc:spChg>
      </pc:sldChg>
      <pc:sldChg chg="delSp">
        <pc:chgData name="Erhun Kundakcioglu" userId="S::erhun.kundakcioglu@ozyegin.edu.tr::2db09e87-246c-408f-aa3a-c18f31111239" providerId="AD" clId="Web-{4B796857-4BF4-7A04-72B4-D4C30B640DF9}" dt="2024-08-23T09:48:21.810" v="56"/>
        <pc:sldMkLst>
          <pc:docMk/>
          <pc:sldMk cId="4082801047" sldId="275"/>
        </pc:sldMkLst>
        <pc:spChg chg="del">
          <ac:chgData name="Erhun Kundakcioglu" userId="S::erhun.kundakcioglu@ozyegin.edu.tr::2db09e87-246c-408f-aa3a-c18f31111239" providerId="AD" clId="Web-{4B796857-4BF4-7A04-72B4-D4C30B640DF9}" dt="2024-08-23T09:48:21.810" v="56"/>
          <ac:spMkLst>
            <pc:docMk/>
            <pc:sldMk cId="4082801047" sldId="275"/>
            <ac:spMk id="4" creationId="{4B3BCD52-AB83-C185-D492-DE7FB7EC58FE}"/>
          </ac:spMkLst>
        </pc:spChg>
      </pc:sldChg>
      <pc:sldChg chg="delSp">
        <pc:chgData name="Erhun Kundakcioglu" userId="S::erhun.kundakcioglu@ozyegin.edu.tr::2db09e87-246c-408f-aa3a-c18f31111239" providerId="AD" clId="Web-{4B796857-4BF4-7A04-72B4-D4C30B640DF9}" dt="2024-08-23T09:48:21.794" v="44"/>
        <pc:sldMkLst>
          <pc:docMk/>
          <pc:sldMk cId="1423767672" sldId="277"/>
        </pc:sldMkLst>
        <pc:spChg chg="del">
          <ac:chgData name="Erhun Kundakcioglu" userId="S::erhun.kundakcioglu@ozyegin.edu.tr::2db09e87-246c-408f-aa3a-c18f31111239" providerId="AD" clId="Web-{4B796857-4BF4-7A04-72B4-D4C30B640DF9}" dt="2024-08-23T09:48:21.794" v="44"/>
          <ac:spMkLst>
            <pc:docMk/>
            <pc:sldMk cId="1423767672" sldId="277"/>
            <ac:spMk id="4" creationId="{49D3CD58-99D9-9D66-24B1-BC857AAB3309}"/>
          </ac:spMkLst>
        </pc:spChg>
      </pc:sldChg>
    </pc:docChg>
  </pc:docChgLst>
  <pc:docChgLst>
    <pc:chgData name="Erhun Kundakcioglu" userId="S::erhun.kundakcioglu@ozyegin.edu.tr::2db09e87-246c-408f-aa3a-c18f31111239" providerId="AD" clId="Web-{589039EB-9B89-B675-B8C1-CB4B042B1870}"/>
    <pc:docChg chg="addSld modSld">
      <pc:chgData name="Erhun Kundakcioglu" userId="S::erhun.kundakcioglu@ozyegin.edu.tr::2db09e87-246c-408f-aa3a-c18f31111239" providerId="AD" clId="Web-{589039EB-9B89-B675-B8C1-CB4B042B1870}" dt="2024-08-23T09:56:10.539" v="80"/>
      <pc:docMkLst>
        <pc:docMk/>
      </pc:docMkLst>
      <pc:sldChg chg="addSp delSp modSp">
        <pc:chgData name="Erhun Kundakcioglu" userId="S::erhun.kundakcioglu@ozyegin.edu.tr::2db09e87-246c-408f-aa3a-c18f31111239" providerId="AD" clId="Web-{589039EB-9B89-B675-B8C1-CB4B042B1870}" dt="2024-08-23T09:56:10.539" v="80"/>
        <pc:sldMkLst>
          <pc:docMk/>
          <pc:sldMk cId="2783935062" sldId="256"/>
        </pc:sldMkLst>
        <pc:spChg chg="add del mod">
          <ac:chgData name="Erhun Kundakcioglu" userId="S::erhun.kundakcioglu@ozyegin.edu.tr::2db09e87-246c-408f-aa3a-c18f31111239" providerId="AD" clId="Web-{589039EB-9B89-B675-B8C1-CB4B042B1870}" dt="2024-08-23T09:56:10.539" v="80"/>
          <ac:spMkLst>
            <pc:docMk/>
            <pc:sldMk cId="2783935062" sldId="256"/>
            <ac:spMk id="4" creationId="{F00A153D-EC9A-BEB8-7FE0-15C9F6FD68C8}"/>
          </ac:spMkLst>
        </pc:spChg>
      </pc:sldChg>
      <pc:sldChg chg="modSp">
        <pc:chgData name="Erhun Kundakcioglu" userId="S::erhun.kundakcioglu@ozyegin.edu.tr::2db09e87-246c-408f-aa3a-c18f31111239" providerId="AD" clId="Web-{589039EB-9B89-B675-B8C1-CB4B042B1870}" dt="2024-08-23T09:55:14.974" v="75" actId="20577"/>
        <pc:sldMkLst>
          <pc:docMk/>
          <pc:sldMk cId="449095154" sldId="268"/>
        </pc:sldMkLst>
        <pc:spChg chg="mod">
          <ac:chgData name="Erhun Kundakcioglu" userId="S::erhun.kundakcioglu@ozyegin.edu.tr::2db09e87-246c-408f-aa3a-c18f31111239" providerId="AD" clId="Web-{589039EB-9B89-B675-B8C1-CB4B042B1870}" dt="2024-08-23T09:55:14.974" v="75" actId="20577"/>
          <ac:spMkLst>
            <pc:docMk/>
            <pc:sldMk cId="449095154" sldId="268"/>
            <ac:spMk id="3" creationId="{4D2897E9-F25A-7950-A303-D1B193D6A1A6}"/>
          </ac:spMkLst>
        </pc:spChg>
      </pc:sldChg>
      <pc:sldChg chg="modSp new">
        <pc:chgData name="Erhun Kundakcioglu" userId="S::erhun.kundakcioglu@ozyegin.edu.tr::2db09e87-246c-408f-aa3a-c18f31111239" providerId="AD" clId="Web-{589039EB-9B89-B675-B8C1-CB4B042B1870}" dt="2024-08-23T09:54:47.598" v="73" actId="20577"/>
        <pc:sldMkLst>
          <pc:docMk/>
          <pc:sldMk cId="2329048149" sldId="278"/>
        </pc:sldMkLst>
        <pc:spChg chg="mod">
          <ac:chgData name="Erhun Kundakcioglu" userId="S::erhun.kundakcioglu@ozyegin.edu.tr::2db09e87-246c-408f-aa3a-c18f31111239" providerId="AD" clId="Web-{589039EB-9B89-B675-B8C1-CB4B042B1870}" dt="2024-08-23T09:54:15.752" v="6" actId="20577"/>
          <ac:spMkLst>
            <pc:docMk/>
            <pc:sldMk cId="2329048149" sldId="278"/>
            <ac:spMk id="2" creationId="{C4F61C3E-95B9-D130-7B39-79D1B1388C7F}"/>
          </ac:spMkLst>
        </pc:spChg>
        <pc:spChg chg="mod">
          <ac:chgData name="Erhun Kundakcioglu" userId="S::erhun.kundakcioglu@ozyegin.edu.tr::2db09e87-246c-408f-aa3a-c18f31111239" providerId="AD" clId="Web-{589039EB-9B89-B675-B8C1-CB4B042B1870}" dt="2024-08-23T09:54:47.598" v="73" actId="20577"/>
          <ac:spMkLst>
            <pc:docMk/>
            <pc:sldMk cId="2329048149" sldId="278"/>
            <ac:spMk id="3" creationId="{5365E4AA-0319-26F6-4440-A4D649BECEA3}"/>
          </ac:spMkLst>
        </pc:spChg>
      </pc:sldChg>
    </pc:docChg>
  </pc:docChgLst>
  <pc:docChgLst>
    <pc:chgData name="Cem Yarkin Yildiz" userId="837c262e-6312-4f26-a0f8-2888597e5949" providerId="ADAL" clId="{95ADAC73-7191-7041-AC21-FDDB35AA85CD}"/>
    <pc:docChg chg="undo custSel delSld modSld modMainMaster">
      <pc:chgData name="Cem Yarkin Yildiz" userId="837c262e-6312-4f26-a0f8-2888597e5949" providerId="ADAL" clId="{95ADAC73-7191-7041-AC21-FDDB35AA85CD}" dt="2024-08-23T09:56:21.395" v="33" actId="20577"/>
      <pc:docMkLst>
        <pc:docMk/>
      </pc:docMkLst>
      <pc:sldChg chg="addSp delSp modSp mod">
        <pc:chgData name="Cem Yarkin Yildiz" userId="837c262e-6312-4f26-a0f8-2888597e5949" providerId="ADAL" clId="{95ADAC73-7191-7041-AC21-FDDB35AA85CD}" dt="2024-08-23T09:52:06.481" v="29" actId="1076"/>
        <pc:sldMkLst>
          <pc:docMk/>
          <pc:sldMk cId="1553954469" sldId="259"/>
        </pc:sldMkLst>
        <pc:spChg chg="add del mod">
          <ac:chgData name="Cem Yarkin Yildiz" userId="837c262e-6312-4f26-a0f8-2888597e5949" providerId="ADAL" clId="{95ADAC73-7191-7041-AC21-FDDB35AA85CD}" dt="2024-08-23T09:52:00.022" v="27"/>
          <ac:spMkLst>
            <pc:docMk/>
            <pc:sldMk cId="1553954469" sldId="259"/>
            <ac:spMk id="3" creationId="{0BEABAAF-D846-C07C-3B7B-A8745DB660F6}"/>
          </ac:spMkLst>
        </pc:spChg>
        <pc:picChg chg="mod modCrop">
          <ac:chgData name="Cem Yarkin Yildiz" userId="837c262e-6312-4f26-a0f8-2888597e5949" providerId="ADAL" clId="{95ADAC73-7191-7041-AC21-FDDB35AA85CD}" dt="2024-08-23T09:52:06.481" v="29" actId="1076"/>
          <ac:picMkLst>
            <pc:docMk/>
            <pc:sldMk cId="1553954469" sldId="259"/>
            <ac:picMk id="5" creationId="{823F449E-E9E5-5C36-75B1-1D768A0EB7B3}"/>
          </ac:picMkLst>
        </pc:picChg>
      </pc:sldChg>
      <pc:sldChg chg="modSp del mod">
        <pc:chgData name="Cem Yarkin Yildiz" userId="837c262e-6312-4f26-a0f8-2888597e5949" providerId="ADAL" clId="{95ADAC73-7191-7041-AC21-FDDB35AA85CD}" dt="2024-08-23T09:46:45.301" v="2" actId="2696"/>
        <pc:sldMkLst>
          <pc:docMk/>
          <pc:sldMk cId="2385474963" sldId="262"/>
        </pc:sldMkLst>
        <pc:spChg chg="mod">
          <ac:chgData name="Cem Yarkin Yildiz" userId="837c262e-6312-4f26-a0f8-2888597e5949" providerId="ADAL" clId="{95ADAC73-7191-7041-AC21-FDDB35AA85CD}" dt="2024-08-23T09:46:02.012" v="1" actId="20577"/>
          <ac:spMkLst>
            <pc:docMk/>
            <pc:sldMk cId="2385474963" sldId="262"/>
            <ac:spMk id="3" creationId="{9E337FAF-5D33-00CA-39E6-7E7B9F01E8DF}"/>
          </ac:spMkLst>
        </pc:spChg>
      </pc:sldChg>
      <pc:sldChg chg="modSp">
        <pc:chgData name="Cem Yarkin Yildiz" userId="837c262e-6312-4f26-a0f8-2888597e5949" providerId="ADAL" clId="{95ADAC73-7191-7041-AC21-FDDB35AA85CD}" dt="2024-08-23T09:56:00.921" v="30" actId="1076"/>
        <pc:sldMkLst>
          <pc:docMk/>
          <pc:sldMk cId="1590387201" sldId="272"/>
        </pc:sldMkLst>
        <pc:picChg chg="mod">
          <ac:chgData name="Cem Yarkin Yildiz" userId="837c262e-6312-4f26-a0f8-2888597e5949" providerId="ADAL" clId="{95ADAC73-7191-7041-AC21-FDDB35AA85CD}" dt="2024-08-23T09:56:00.921" v="30" actId="1076"/>
          <ac:picMkLst>
            <pc:docMk/>
            <pc:sldMk cId="1590387201" sldId="272"/>
            <ac:picMk id="1026" creationId="{621F9035-491D-027B-DAC7-A0977703CB4C}"/>
          </ac:picMkLst>
        </pc:picChg>
      </pc:sldChg>
      <pc:sldChg chg="modSp mod">
        <pc:chgData name="Cem Yarkin Yildiz" userId="837c262e-6312-4f26-a0f8-2888597e5949" providerId="ADAL" clId="{95ADAC73-7191-7041-AC21-FDDB35AA85CD}" dt="2024-08-23T09:56:21.395" v="33" actId="20577"/>
        <pc:sldMkLst>
          <pc:docMk/>
          <pc:sldMk cId="1423767672" sldId="277"/>
        </pc:sldMkLst>
        <pc:spChg chg="mod">
          <ac:chgData name="Cem Yarkin Yildiz" userId="837c262e-6312-4f26-a0f8-2888597e5949" providerId="ADAL" clId="{95ADAC73-7191-7041-AC21-FDDB35AA85CD}" dt="2024-08-23T09:56:21.395" v="33" actId="20577"/>
          <ac:spMkLst>
            <pc:docMk/>
            <pc:sldMk cId="1423767672" sldId="277"/>
            <ac:spMk id="3" creationId="{3BE32218-9BBD-B0B9-0D4C-78A3F784E1B6}"/>
          </ac:spMkLst>
        </pc:spChg>
      </pc:sldChg>
      <pc:sldMasterChg chg="modSp mod">
        <pc:chgData name="Cem Yarkin Yildiz" userId="837c262e-6312-4f26-a0f8-2888597e5949" providerId="ADAL" clId="{95ADAC73-7191-7041-AC21-FDDB35AA85CD}" dt="2024-08-23T09:50:12.020" v="8" actId="14100"/>
        <pc:sldMasterMkLst>
          <pc:docMk/>
          <pc:sldMasterMk cId="3540208119" sldId="2147483648"/>
        </pc:sldMasterMkLst>
        <pc:picChg chg="mod">
          <ac:chgData name="Cem Yarkin Yildiz" userId="837c262e-6312-4f26-a0f8-2888597e5949" providerId="ADAL" clId="{95ADAC73-7191-7041-AC21-FDDB35AA85CD}" dt="2024-08-23T09:50:12.020" v="8" actId="14100"/>
          <ac:picMkLst>
            <pc:docMk/>
            <pc:sldMasterMk cId="3540208119" sldId="2147483648"/>
            <ac:picMk id="9" creationId="{1C927F4E-D062-C74A-B7AE-A26BEA7941E2}"/>
          </ac:picMkLst>
        </pc:pic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42F514F-55D2-E380-C004-A2DF394BDD2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B703D0C-0E66-613F-50F4-D338E54BE3A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CED193-2A6D-104B-A208-F54D2626572A}" type="datetime1">
              <a:rPr lang="tr-TR" smtClean="0"/>
              <a:t>20.10.2024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51DD5B-1054-CFF0-C863-DF0AE93FE0B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36E245-3995-210B-08E6-616484F8CA2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B4B2B9-F4C8-AD40-A38C-19300B496F9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1181509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BAF4DE-5EC5-2843-913C-E3F4DDB0749D}" type="datetime1">
              <a:rPr lang="tr-TR" smtClean="0"/>
              <a:t>20.10.2024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5A975C-B167-6049-8E01-0358135DDA9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7649434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Ongoing work</a:t>
            </a:r>
          </a:p>
          <a:p>
            <a:r>
              <a:rPr lang="en-US" dirty="0"/>
              <a:t>Funded by Turkish Science Foundation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FBAF4DE-5EC5-2843-913C-E3F4DDB0749D}" type="datetime1">
              <a:rPr lang="tr-TR" smtClean="0"/>
              <a:t>20.10.2024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5A975C-B167-6049-8E01-0358135DDA91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16491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FBAF4DE-5EC5-2843-913C-E3F4DDB0749D}" type="datetime1">
              <a:rPr lang="tr-TR" smtClean="0"/>
              <a:t>20.10.2024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5A975C-B167-6049-8E01-0358135DDA9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4284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FBAF4DE-5EC5-2843-913C-E3F4DDB0749D}" type="datetime1">
              <a:rPr lang="tr-TR" smtClean="0"/>
              <a:t>20.10.2024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5A975C-B167-6049-8E01-0358135DDA9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201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FBAF4DE-5EC5-2843-913C-E3F4DDB0749D}" type="datetime1">
              <a:rPr lang="tr-TR" smtClean="0"/>
              <a:t>20.10.2024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5A975C-B167-6049-8E01-0358135DDA91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18456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1ECD34-C7B9-E326-4718-61B591267A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68F3EA7-D468-2043-27A9-F23FCD12C8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DCCAA99-3202-BECD-FA9B-40E3533842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9D8139-4EB6-C66A-0C6E-DAB58226333E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FBAF4DE-5EC5-2843-913C-E3F4DDB0749D}" type="datetime1">
              <a:rPr lang="tr-TR" smtClean="0"/>
              <a:t>20.10.2024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E1CF59-AB52-A851-91E5-7B0E693DE0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5A975C-B167-6049-8E01-0358135DDA91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97057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45F620-3BE7-8A53-CBC7-D6C9D3DECE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FC26640-3D39-22D5-55C9-A96A801E18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85FEEE9-9E9A-722C-8F77-EC3F5FB6C7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2CB659-044D-054D-AD64-8CFE98FFB7B9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FBAF4DE-5EC5-2843-913C-E3F4DDB0749D}" type="datetime1">
              <a:rPr lang="tr-TR" smtClean="0"/>
              <a:t>20.10.2024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84BD5B-DA36-D7CA-85A4-C2EE0635A14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5A975C-B167-6049-8E01-0358135DDA91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4315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22010F-5490-7CB6-EA3B-C2FA0EBBAA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96960A3-B86F-8DFF-CF67-39A7BA73E6E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4D2C35B-FF45-D12E-4F85-6EF1222A67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E1655A-9F05-4E66-582F-B0AF0B315975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FBAF4DE-5EC5-2843-913C-E3F4DDB0749D}" type="datetime1">
              <a:rPr lang="tr-TR" smtClean="0"/>
              <a:t>20.10.2024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B0EC65-618C-3DC2-68BD-96866CDE0E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5A975C-B167-6049-8E01-0358135DDA91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38545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917CBB-5AEE-77AE-8F14-59A0FB3A57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716D92A-95AA-5270-315B-7609A270E2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D7D2D7B-B3C5-7361-59FA-E87815D469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F3D0CF-AAD3-9D19-A12B-9D9A1E539E0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FBAF4DE-5EC5-2843-913C-E3F4DDB0749D}" type="datetime1">
              <a:rPr lang="tr-TR" smtClean="0"/>
              <a:t>20.10.2024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64DF3D-58FF-6694-33F4-7FCABCDA98A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5A975C-B167-6049-8E01-0358135DDA91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75013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”Fixed” ordering cost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FBAF4DE-5EC5-2843-913C-E3F4DDB0749D}" type="datetime1">
              <a:rPr lang="tr-TR" smtClean="0"/>
              <a:t>20.10.2024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5A975C-B167-6049-8E01-0358135DDA91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00804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Pay attention to the increasing trend in internally displaced populations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FBAF4DE-5EC5-2843-913C-E3F4DDB0749D}" type="datetime1">
              <a:rPr lang="tr-TR" smtClean="0"/>
              <a:t>20.10.2024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5A975C-B167-6049-8E01-0358135DDA9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0978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Sudden onset events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FBAF4DE-5EC5-2843-913C-E3F4DDB0749D}" type="datetime1">
              <a:rPr lang="tr-TR" smtClean="0"/>
              <a:t>20.10.2024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5A975C-B167-6049-8E01-0358135DDA91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06301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E0E0E"/>
                </a:solidFill>
                <a:effectLst/>
                <a:latin typeface=".SF NS"/>
              </a:rPr>
              <a:t>Earmarked funds are contributions that a donor allocates to a particular region, program, or activity. </a:t>
            </a:r>
          </a:p>
          <a:p>
            <a:r>
              <a:rPr lang="en-US" b="0" dirty="0">
                <a:solidFill>
                  <a:srgbClr val="0E0E0E"/>
                </a:solidFill>
                <a:effectLst/>
                <a:latin typeface=".SF NS"/>
              </a:rPr>
              <a:t>Earmarked funding is especially important for underrepresented communities such as minorities.</a:t>
            </a:r>
          </a:p>
          <a:p>
            <a:r>
              <a:rPr lang="en-US" dirty="0"/>
              <a:t>Alignment with donor priorities – addressing specific needs (targeted </a:t>
            </a:r>
            <a:r>
              <a:rPr lang="en-US" dirty="0" err="1"/>
              <a:t>aresas</a:t>
            </a:r>
            <a:r>
              <a:rPr lang="en-US" dirty="0"/>
              <a:t>/programs) – better accountability/reporting – increased donor engagement</a:t>
            </a:r>
          </a:p>
          <a:p>
            <a:r>
              <a:rPr lang="en-US" dirty="0"/>
              <a:t>A note on in-kind donations…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FBAF4DE-5EC5-2843-913C-E3F4DDB0749D}" type="datetime1">
              <a:rPr lang="tr-TR" smtClean="0"/>
              <a:t>20.10.2024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5A975C-B167-6049-8E01-0358135DDA91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88676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FBAF4DE-5EC5-2843-913C-E3F4DDB0749D}" type="datetime1">
              <a:rPr lang="tr-TR" smtClean="0"/>
              <a:t>20.10.2024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5A975C-B167-6049-8E01-0358135DDA91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24079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0CC0BE-C7DE-9624-9BCF-E2EB092025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D7E4F88-4359-DCDE-1C7B-B6F634706C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26F95CD-ABA7-20ED-E012-1096FBA7E5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7E879D-DF79-7C11-BCE9-88994115BC91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FBAF4DE-5EC5-2843-913C-E3F4DDB0749D}" type="datetime1">
              <a:rPr lang="tr-TR" smtClean="0"/>
              <a:t>20.10.2024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84FE47-A669-9835-AD4F-0FBD858847F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5A975C-B167-6049-8E01-0358135DDA91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93847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7A4E63-5D28-2096-85AD-BED105B780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CACD7BF-78F5-F658-76DB-C201ECCCD6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A0EA663-CF47-9DF1-60A8-572A086978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4DB25A-1D77-BFF1-51E4-F0256AFBFBC1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FBAF4DE-5EC5-2843-913C-E3F4DDB0749D}" type="datetime1">
              <a:rPr lang="tr-TR" smtClean="0"/>
              <a:t>20.10.2024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805E3C-A092-8D77-4086-106C1435801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5A975C-B167-6049-8E01-0358135DDA9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3679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FBAF4DE-5EC5-2843-913C-E3F4DDB0749D}" type="datetime1">
              <a:rPr lang="tr-TR" smtClean="0"/>
              <a:t>20.10.2024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5A975C-B167-6049-8E01-0358135DDA9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0024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Design patterns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FBAF4DE-5EC5-2843-913C-E3F4DDB0749D}" type="datetime1">
              <a:rPr lang="tr-TR" smtClean="0"/>
              <a:t>20.10.2024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5A975C-B167-6049-8E01-0358135DDA91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49122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9E391636-8C49-0C47-122F-24D2F004E8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3DD8493A-831B-6C01-F959-187D937D33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924214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8EF500-5025-40A2-E103-31D4F8563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7E0B94-1A9A-785B-2C7C-4C83B8813A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3A688D-FE6B-3EA0-30AE-5C228251F4C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24A96A-94E2-F9BB-0D2D-7DF8E7577D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08B883-0BB4-2576-5ED5-57C3D66CA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" y="6314342"/>
            <a:ext cx="2743200" cy="365125"/>
          </a:xfrm>
          <a:prstGeom prst="rect">
            <a:avLst/>
          </a:prstGeom>
        </p:spPr>
        <p:txBody>
          <a:bodyPr/>
          <a:lstStyle/>
          <a:p>
            <a:fld id="{F7DEC6D6-D819-1045-BC89-EE1EA8DF512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03585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2055329-C2DA-AC5D-B5FC-D1EDA9FB837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CD08C33-B433-4FD8-D55B-525171BBA0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871189-3AB1-CE84-E431-EF8EEA60D44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734475-7F41-FC0C-05EF-D3118C0586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331641-3AB4-24CD-55C5-5B6B01B8EC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" y="6314342"/>
            <a:ext cx="2743200" cy="365125"/>
          </a:xfrm>
          <a:prstGeom prst="rect">
            <a:avLst/>
          </a:prstGeom>
        </p:spPr>
        <p:txBody>
          <a:bodyPr/>
          <a:lstStyle/>
          <a:p>
            <a:fld id="{F7DEC6D6-D819-1045-BC89-EE1EA8DF512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99545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AAD92-EF1E-42B2-9A87-36EE396B6D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3CF600-01B9-7F00-8947-B82F869DE5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>
              <a:lnSpc>
                <a:spcPct val="140000"/>
              </a:lnSpc>
              <a:defRPr/>
            </a:lvl1pPr>
            <a:lvl2pPr>
              <a:lnSpc>
                <a:spcPct val="140000"/>
              </a:lnSpc>
              <a:defRPr/>
            </a:lvl2pPr>
            <a:lvl3pPr>
              <a:lnSpc>
                <a:spcPct val="140000"/>
              </a:lnSpc>
              <a:defRPr/>
            </a:lvl3pPr>
            <a:lvl4pPr>
              <a:lnSpc>
                <a:spcPct val="140000"/>
              </a:lnSpc>
              <a:defRPr/>
            </a:lvl4pPr>
            <a:lvl5pPr>
              <a:lnSpc>
                <a:spcPct val="14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7E3819-70B4-1C93-6D6F-7D6D37F4EAC7}"/>
              </a:ext>
            </a:extLst>
          </p:cNvPr>
          <p:cNvSpPr txBox="1"/>
          <p:nvPr userDrawn="1"/>
        </p:nvSpPr>
        <p:spPr>
          <a:xfrm>
            <a:off x="-1" y="6492875"/>
            <a:ext cx="121920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0" dirty="0"/>
              <a:t>Disaster Relief Inventory Simulation: Managing Resources in Humanitarian Camps	</a:t>
            </a:r>
            <a:r>
              <a:rPr lang="en-US" sz="1600" b="1" dirty="0"/>
              <a:t>	          	                   </a:t>
            </a:r>
            <a:r>
              <a:rPr lang="en-US" sz="1600" b="0" dirty="0"/>
              <a:t>Kundakcioglu and </a:t>
            </a:r>
            <a:r>
              <a:rPr lang="en-US" sz="1600" b="0" dirty="0" err="1"/>
              <a:t>Yildiz</a:t>
            </a:r>
            <a:endParaRPr lang="en-US" sz="1600" b="0" dirty="0"/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3719902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4904DE-0853-F779-A7BD-942B07E48E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5CD84C-7275-7F73-9A8D-062D910E51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A61E3D-9465-AA74-D209-9AB56EAA321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0D926A-CE37-160B-C32A-E7074CFAAF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6390A7-C67F-B81E-2E9F-7C3E8135B7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" y="6314342"/>
            <a:ext cx="2743200" cy="365125"/>
          </a:xfrm>
          <a:prstGeom prst="rect">
            <a:avLst/>
          </a:prstGeom>
        </p:spPr>
        <p:txBody>
          <a:bodyPr/>
          <a:lstStyle/>
          <a:p>
            <a:fld id="{F7DEC6D6-D819-1045-BC89-EE1EA8DF512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11218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D8C0B1-C9C8-294F-690D-54EBD25BC4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E3D9EB-5C1D-BEB2-9D21-2C0D1E0228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959A9A-3A03-C51B-5DE4-CD0FC6B47B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02ED6E-C96D-DF3B-15E8-322EAA6656E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AE00EA-6657-7AE6-433D-0CF907F5E9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9E06E3-1AD8-94AB-E256-3C004B047A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" y="6314342"/>
            <a:ext cx="2743200" cy="365125"/>
          </a:xfrm>
          <a:prstGeom prst="rect">
            <a:avLst/>
          </a:prstGeom>
        </p:spPr>
        <p:txBody>
          <a:bodyPr/>
          <a:lstStyle/>
          <a:p>
            <a:fld id="{F7DEC6D6-D819-1045-BC89-EE1EA8DF512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8027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D75B14-E3DF-CE30-29F3-43D3D1F440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215912-74D5-2CFA-C2F6-6C6ECF793F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45575A-E77D-426C-3D71-3BD2313D8D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B67C1D5-8BCF-8F54-806F-DBDED52E8D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BDF97D-5926-055F-2F21-163FF71C4A9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AF44582-3D95-3FA5-F747-D65A3BFD698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B982453-6174-19F4-E95B-54CAB022E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2693BF8-6D82-00C9-BDDE-D3C782A35B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" y="6314342"/>
            <a:ext cx="2743200" cy="365125"/>
          </a:xfrm>
          <a:prstGeom prst="rect">
            <a:avLst/>
          </a:prstGeom>
        </p:spPr>
        <p:txBody>
          <a:bodyPr/>
          <a:lstStyle/>
          <a:p>
            <a:fld id="{F7DEC6D6-D819-1045-BC89-EE1EA8DF512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61949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754A5B-2435-335F-5E06-F9E583C8B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0454E09-429B-3546-82EC-8DAC2C5AB3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24F872-1C37-7E28-18DC-3FEE2EE67E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FFCA5B-D36C-4A3B-58A1-6D8B957107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" y="6314342"/>
            <a:ext cx="2743200" cy="365125"/>
          </a:xfrm>
          <a:prstGeom prst="rect">
            <a:avLst/>
          </a:prstGeom>
        </p:spPr>
        <p:txBody>
          <a:bodyPr/>
          <a:lstStyle/>
          <a:p>
            <a:fld id="{F7DEC6D6-D819-1045-BC89-EE1EA8DF512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4203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CC262E-78E8-D802-9AF7-ED048D4A084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76112B-6949-5BF4-89E4-00B29087F1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D3F6E1-FB4F-2F38-5C5A-C13B8360B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" y="6314342"/>
            <a:ext cx="2743200" cy="365125"/>
          </a:xfrm>
          <a:prstGeom prst="rect">
            <a:avLst/>
          </a:prstGeom>
        </p:spPr>
        <p:txBody>
          <a:bodyPr/>
          <a:lstStyle/>
          <a:p>
            <a:fld id="{F7DEC6D6-D819-1045-BC89-EE1EA8DF512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68262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781A7-F156-C554-8A7D-F3EC57F716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D1DD4F-35B2-449E-1EAD-AB33916041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8CA075-FDD4-35E2-6BF4-DD9066ED7D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A6FF82-2FC2-62D8-3967-90D0B8DDE20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84FC38-A5EE-1C34-BDCB-584886AE3A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1965D-32F2-8571-ABF5-E991B33501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" y="6314342"/>
            <a:ext cx="2743200" cy="365125"/>
          </a:xfrm>
          <a:prstGeom prst="rect">
            <a:avLst/>
          </a:prstGeom>
        </p:spPr>
        <p:txBody>
          <a:bodyPr/>
          <a:lstStyle/>
          <a:p>
            <a:fld id="{F7DEC6D6-D819-1045-BC89-EE1EA8DF512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27932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4F0DAC-DDC6-AB32-0E28-32A6BED22C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5FBDED-3343-1D57-F630-3D6A50ECC7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575A31-5661-88B2-CAB7-0745F8F7D2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A39E43-02E1-B098-B763-673DEB7EE1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254473-D3CD-E324-3429-6AB1C0BC2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2C4A61-90C9-B7AD-8B9A-26FF465F19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" y="6314342"/>
            <a:ext cx="2743200" cy="365125"/>
          </a:xfrm>
          <a:prstGeom prst="rect">
            <a:avLst/>
          </a:prstGeom>
        </p:spPr>
        <p:txBody>
          <a:bodyPr/>
          <a:lstStyle/>
          <a:p>
            <a:fld id="{F7DEC6D6-D819-1045-BC89-EE1EA8DF512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88920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A1E5BB5-D50A-87B1-854B-CB23A7F5F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9" name="Picture 8" descr="A black sign with blue and red text&#10;&#10;Description automatically generated">
            <a:extLst>
              <a:ext uri="{FF2B5EF4-FFF2-40B4-BE49-F238E27FC236}">
                <a16:creationId xmlns:a16="http://schemas.microsoft.com/office/drawing/2014/main" id="{1C927F4E-D062-C74A-B7AE-A26BEA7941E2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0839403" y="99390"/>
            <a:ext cx="1235385" cy="365125"/>
          </a:xfrm>
          <a:prstGeom prst="rect">
            <a:avLst/>
          </a:prstGeo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C0F5E43-424A-E6D6-C59F-EA4C4F65FA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402081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EKundakcioglu/PostDisasterSimulation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unhcr.org/global-trends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9B8442-2C44-2A84-1CD6-C81AE4135A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6222" y="272223"/>
            <a:ext cx="11119556" cy="2892968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Disaster Relief Inventory Simulation: </a:t>
            </a:r>
            <a:br>
              <a:rPr lang="en-US" b="1" dirty="0"/>
            </a:br>
            <a:r>
              <a:rPr lang="en-US" b="1" dirty="0"/>
              <a:t>Managing Resources in Humanitarian Camps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0D1731-F3C3-DF42-0563-1F85909B37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522176"/>
            <a:ext cx="9144000" cy="954107"/>
          </a:xfrm>
        </p:spPr>
        <p:txBody>
          <a:bodyPr>
            <a:normAutofit/>
          </a:bodyPr>
          <a:lstStyle/>
          <a:p>
            <a:r>
              <a:rPr lang="en-US" sz="2000" dirty="0"/>
              <a:t>INFORMS Annual Meeting 2024</a:t>
            </a:r>
          </a:p>
          <a:p>
            <a:r>
              <a:rPr lang="en-US" sz="2000" dirty="0"/>
              <a:t>Seattle, WA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7C718D-FF49-FF7B-B7D1-24EFF69233FE}"/>
              </a:ext>
            </a:extLst>
          </p:cNvPr>
          <p:cNvSpPr txBox="1"/>
          <p:nvPr/>
        </p:nvSpPr>
        <p:spPr>
          <a:xfrm>
            <a:off x="6868881" y="3274138"/>
            <a:ext cx="2819618" cy="95410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en-US" sz="2800" dirty="0"/>
              <a:t>Cem </a:t>
            </a:r>
            <a:r>
              <a:rPr lang="en-US" sz="2800" dirty="0" err="1"/>
              <a:t>Yarkin</a:t>
            </a:r>
            <a:r>
              <a:rPr lang="en-US" sz="2800" dirty="0"/>
              <a:t> </a:t>
            </a:r>
            <a:r>
              <a:rPr lang="en-US" sz="2800" dirty="0" err="1"/>
              <a:t>Yildiz</a:t>
            </a:r>
            <a:endParaRPr lang="en-US" sz="2800" dirty="0"/>
          </a:p>
          <a:p>
            <a:pPr algn="ctr"/>
            <a:endParaRPr lang="en-US" sz="2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43F0DD-AB70-6F30-C4AD-26A2099467BE}"/>
              </a:ext>
            </a:extLst>
          </p:cNvPr>
          <p:cNvSpPr txBox="1"/>
          <p:nvPr/>
        </p:nvSpPr>
        <p:spPr>
          <a:xfrm>
            <a:off x="2479180" y="3276682"/>
            <a:ext cx="3264355" cy="52322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en-US" sz="2800" dirty="0"/>
              <a:t>Erhun Kundakcioglu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658EEA-98E8-E98C-D57F-0BAE78A67330}"/>
              </a:ext>
            </a:extLst>
          </p:cNvPr>
          <p:cNvSpPr txBox="1"/>
          <p:nvPr/>
        </p:nvSpPr>
        <p:spPr>
          <a:xfrm>
            <a:off x="3086599" y="3748596"/>
            <a:ext cx="204951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 err="1"/>
              <a:t>Ozyegin</a:t>
            </a:r>
            <a:r>
              <a:rPr lang="en-US" sz="1800" dirty="0"/>
              <a:t> University</a:t>
            </a:r>
          </a:p>
          <a:p>
            <a:pPr algn="ctr"/>
            <a:r>
              <a:rPr lang="en-US" sz="1800" dirty="0"/>
              <a:t>Istanbul, Turkey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059832-DDBB-F475-F06E-997F4A29EBB3}"/>
              </a:ext>
            </a:extLst>
          </p:cNvPr>
          <p:cNvSpPr txBox="1"/>
          <p:nvPr/>
        </p:nvSpPr>
        <p:spPr>
          <a:xfrm>
            <a:off x="7253932" y="3748595"/>
            <a:ext cx="204951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 err="1"/>
              <a:t>Ozyegin</a:t>
            </a:r>
            <a:r>
              <a:rPr lang="en-US" sz="1800" dirty="0"/>
              <a:t> University</a:t>
            </a:r>
          </a:p>
          <a:p>
            <a:pPr algn="ctr"/>
            <a:r>
              <a:rPr lang="en-US" sz="1800" dirty="0"/>
              <a:t>Istanbul, Turkey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39350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3AB8A-1A93-F123-DBA3-0A92D96BAF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38D9E1-739C-AB37-A5F5-8C6BB21128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7888" y="1621536"/>
            <a:ext cx="11010956" cy="4598099"/>
          </a:xfrm>
        </p:spPr>
        <p:txBody>
          <a:bodyPr>
            <a:normAutofit/>
          </a:bodyPr>
          <a:lstStyle/>
          <a:p>
            <a:r>
              <a:rPr lang="en-US" dirty="0"/>
              <a:t>Multiple camps with demand patterns (sporadic, periodic, one-time)</a:t>
            </a:r>
          </a:p>
          <a:p>
            <a:r>
              <a:rPr lang="en-US" dirty="0"/>
              <a:t>Central warehouse to manage camp inventories</a:t>
            </a:r>
          </a:p>
          <a:p>
            <a:r>
              <a:rPr lang="en-US" dirty="0"/>
              <a:t>Multiple items with perishability concerns (</a:t>
            </a:r>
            <a:r>
              <a:rPr lang="en-US" dirty="0">
                <a:solidFill>
                  <a:srgbClr val="000000"/>
                </a:solidFill>
                <a:latin typeface=".SF NS"/>
              </a:rPr>
              <a:t>F</a:t>
            </a:r>
            <a:r>
              <a:rPr lang="en-US" dirty="0">
                <a:solidFill>
                  <a:srgbClr val="000000"/>
                </a:solidFill>
                <a:effectLst/>
                <a:latin typeface=".SF NS"/>
              </a:rPr>
              <a:t>erreira et al., 2018)</a:t>
            </a:r>
            <a:endParaRPr lang="en-US" dirty="0"/>
          </a:p>
          <a:p>
            <a:r>
              <a:rPr lang="en-US" dirty="0"/>
              <a:t>Camp demand: internal and external (Natarajan et al., 2017)</a:t>
            </a:r>
          </a:p>
          <a:p>
            <a:pPr lvl="1"/>
            <a:r>
              <a:rPr lang="en-US" dirty="0"/>
              <a:t>Control mechanism (Azizi, </a:t>
            </a:r>
            <a:r>
              <a:rPr lang="en-US" dirty="0" err="1"/>
              <a:t>Bozkir</a:t>
            </a:r>
            <a:r>
              <a:rPr lang="en-US" dirty="0"/>
              <a:t>, Trapp, Kundakcioglu, </a:t>
            </a:r>
            <a:r>
              <a:rPr lang="en-US" dirty="0" err="1"/>
              <a:t>Kurbanzade</a:t>
            </a:r>
            <a:r>
              <a:rPr lang="en-US" dirty="0"/>
              <a:t>, 2021)</a:t>
            </a:r>
          </a:p>
          <a:p>
            <a:r>
              <a:rPr lang="en-US" dirty="0"/>
              <a:t>In-kind/cash funding, earmarked/unearmarked (</a:t>
            </a:r>
            <a:r>
              <a:rPr lang="en-US" dirty="0" err="1"/>
              <a:t>Bukart</a:t>
            </a:r>
            <a:r>
              <a:rPr lang="en-US" dirty="0"/>
              <a:t> et al., 2016)</a:t>
            </a:r>
          </a:p>
        </p:txBody>
      </p:sp>
    </p:spTree>
    <p:extLst>
      <p:ext uri="{BB962C8B-B14F-4D97-AF65-F5344CB8AC3E}">
        <p14:creationId xmlns:p14="http://schemas.microsoft.com/office/powerpoint/2010/main" val="27315852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F60F45-D81F-96AB-A096-4CFB3092A1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41B62-0511-D500-0CEE-2A119F709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E861F9-D951-9B75-86BB-381E8B3548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7888" y="1952978"/>
            <a:ext cx="10683240" cy="4266657"/>
          </a:xfrm>
        </p:spPr>
        <p:txBody>
          <a:bodyPr>
            <a:normAutofit/>
          </a:bodyPr>
          <a:lstStyle/>
          <a:p>
            <a:r>
              <a:rPr lang="en-US" dirty="0"/>
              <a:t>Funding from multiple agencies with patterns (</a:t>
            </a:r>
            <a:r>
              <a:rPr lang="en-US" dirty="0" err="1"/>
              <a:t>Bukart</a:t>
            </a:r>
            <a:r>
              <a:rPr lang="en-US" dirty="0"/>
              <a:t> et al. 2016)</a:t>
            </a:r>
          </a:p>
          <a:p>
            <a:r>
              <a:rPr lang="en-US" dirty="0"/>
              <a:t>Migrations out of the system, into the system, or between camps</a:t>
            </a:r>
          </a:p>
          <a:p>
            <a:r>
              <a:rPr lang="en-US" dirty="0"/>
              <a:t>Lead time for supply, replenishment, and transshipment</a:t>
            </a:r>
          </a:p>
          <a:p>
            <a:r>
              <a:rPr lang="en-US" dirty="0"/>
              <a:t>Supply chain disruptions for items</a:t>
            </a:r>
          </a:p>
        </p:txBody>
      </p:sp>
    </p:spTree>
    <p:extLst>
      <p:ext uri="{BB962C8B-B14F-4D97-AF65-F5344CB8AC3E}">
        <p14:creationId xmlns:p14="http://schemas.microsoft.com/office/powerpoint/2010/main" val="25262801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B2988F-D15F-5DC5-4274-C5E099C145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69F451-BF1D-FCFB-3D08-BB5E90A68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69F304-4340-35A4-D9B9-A1025DE0F5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Motivation</a:t>
            </a:r>
          </a:p>
          <a:p>
            <a:r>
              <a:rPr lang="en-US" dirty="0"/>
              <a:t>Problem Definition</a:t>
            </a:r>
          </a:p>
          <a:p>
            <a:r>
              <a:rPr lang="en-US" b="1" dirty="0">
                <a:solidFill>
                  <a:srgbClr val="FF0000"/>
                </a:solidFill>
              </a:rPr>
              <a:t>Simulation Approach</a:t>
            </a:r>
          </a:p>
          <a:p>
            <a:r>
              <a:rPr lang="en-US" dirty="0"/>
              <a:t>Numerical Results</a:t>
            </a:r>
          </a:p>
          <a:p>
            <a:r>
              <a:rPr lang="en-US" dirty="0"/>
              <a:t>Concluding Remarks</a:t>
            </a:r>
          </a:p>
        </p:txBody>
      </p:sp>
    </p:spTree>
    <p:extLst>
      <p:ext uri="{BB962C8B-B14F-4D97-AF65-F5344CB8AC3E}">
        <p14:creationId xmlns:p14="http://schemas.microsoft.com/office/powerpoint/2010/main" val="12284666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E3C52-0DA1-567A-4C67-7BAEDDA1E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Our Contribution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E32218-9BBD-B0B9-0D4C-78A3F784E1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9091" y="1825625"/>
            <a:ext cx="11382702" cy="4351338"/>
          </a:xfrm>
        </p:spPr>
        <p:txBody>
          <a:bodyPr>
            <a:normAutofit/>
          </a:bodyPr>
          <a:lstStyle/>
          <a:p>
            <a:pPr algn="l"/>
            <a:r>
              <a:rPr lang="en-US" i="0" u="none" strike="noStrike" dirty="0">
                <a:solidFill>
                  <a:srgbClr val="000000"/>
                </a:solidFill>
                <a:effectLst/>
              </a:rPr>
              <a:t>Pioneering simulation engine tailored for humanitarian inventory 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management, adaptable to diverse scenarios</a:t>
            </a:r>
          </a:p>
          <a:p>
            <a:pPr algn="l"/>
            <a:r>
              <a:rPr lang="en-US" i="0" u="none" strike="noStrike" dirty="0">
                <a:solidFill>
                  <a:srgbClr val="000000"/>
                </a:solidFill>
                <a:effectLst/>
              </a:rPr>
              <a:t>Comprehensive KPI reporting specific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to humanitarian operations</a:t>
            </a:r>
          </a:p>
          <a:p>
            <a:pPr algn="l"/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Open-source (implemented in Java), offering flexibility and ease of use</a:t>
            </a:r>
          </a:p>
          <a:p>
            <a:r>
              <a:rPr lang="en-US" i="0" u="none" strike="noStrike" dirty="0">
                <a:solidFill>
                  <a:srgbClr val="000000"/>
                </a:solidFill>
                <a:effectLst/>
              </a:rPr>
              <a:t>High performance and modular design</a:t>
            </a:r>
            <a:endParaRPr lang="en-US" b="0" i="0" u="none" strike="noStrike" dirty="0">
              <a:solidFill>
                <a:srgbClr val="00000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4237676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D69E46-CE4E-B3AB-19DC-52B4B4227D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6A8A0-4D05-B262-4A66-1B08DBE30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889DF4-C5EF-174C-3583-61703D3B3C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7689" y="1964267"/>
            <a:ext cx="11616267" cy="4212695"/>
          </a:xfrm>
        </p:spPr>
        <p:txBody>
          <a:bodyPr>
            <a:normAutofit/>
          </a:bodyPr>
          <a:lstStyle/>
          <a:p>
            <a:r>
              <a:rPr lang="en-US" sz="3200" dirty="0"/>
              <a:t>As a decision support tool</a:t>
            </a:r>
          </a:p>
          <a:p>
            <a:r>
              <a:rPr lang="en-US" sz="3200" dirty="0"/>
              <a:t>Insights for scenarios where analytical solutions are not feasible</a:t>
            </a:r>
          </a:p>
          <a:p>
            <a:r>
              <a:rPr lang="en-US" sz="3200" dirty="0"/>
              <a:t>Sensitivity analysis for scenarios in the presence of analytical solutions</a:t>
            </a:r>
          </a:p>
        </p:txBody>
      </p:sp>
    </p:spTree>
    <p:extLst>
      <p:ext uri="{BB962C8B-B14F-4D97-AF65-F5344CB8AC3E}">
        <p14:creationId xmlns:p14="http://schemas.microsoft.com/office/powerpoint/2010/main" val="30132473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339573-7159-8281-80F8-983C80A39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Potential Application Scenarios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6D8821-8B48-71B8-47D7-18B8D3DF75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46489"/>
            <a:ext cx="10515600" cy="3930474"/>
          </a:xfrm>
        </p:spPr>
        <p:txBody>
          <a:bodyPr>
            <a:normAutofit fontScale="92500" lnSpcReduction="20000"/>
          </a:bodyPr>
          <a:lstStyle/>
          <a:p>
            <a:r>
              <a:rPr lang="en-US" sz="3200" dirty="0"/>
              <a:t>Refugee camp management (</a:t>
            </a:r>
            <a:r>
              <a:rPr lang="en-US" sz="3200" dirty="0" err="1"/>
              <a:t>Karsu</a:t>
            </a:r>
            <a:r>
              <a:rPr lang="en-US" sz="3200" dirty="0"/>
              <a:t> et al., 2019)</a:t>
            </a:r>
          </a:p>
          <a:p>
            <a:r>
              <a:rPr lang="en-US" sz="3200" dirty="0"/>
              <a:t>Humanitarian relief operations</a:t>
            </a:r>
          </a:p>
          <a:p>
            <a:r>
              <a:rPr lang="en-US" sz="3200" dirty="0"/>
              <a:t>Camp management after natural disasters such as earthquake, flood, hurricane or complex emergencies</a:t>
            </a:r>
          </a:p>
          <a:p>
            <a:r>
              <a:rPr lang="en-US" sz="3200" dirty="0"/>
              <a:t>Any inventory management strategy that involves a central depot and a camp structure</a:t>
            </a:r>
          </a:p>
        </p:txBody>
      </p:sp>
    </p:spTree>
    <p:extLst>
      <p:ext uri="{BB962C8B-B14F-4D97-AF65-F5344CB8AC3E}">
        <p14:creationId xmlns:p14="http://schemas.microsoft.com/office/powerpoint/2010/main" val="33200189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77512-1D2D-8B7E-5CC6-57310D9F4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Simulation Engine – Architecture</a:t>
            </a:r>
          </a:p>
        </p:txBody>
      </p:sp>
      <p:pic>
        <p:nvPicPr>
          <p:cNvPr id="8" name="Picture 7" descr="A diagram of a event generator&#10;&#10;Description automatically generated">
            <a:extLst>
              <a:ext uri="{FF2B5EF4-FFF2-40B4-BE49-F238E27FC236}">
                <a16:creationId xmlns:a16="http://schemas.microsoft.com/office/drawing/2014/main" id="{9E71656C-4F4B-E2A2-CF0A-88669705D95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2879" r="5095" b="9788"/>
          <a:stretch/>
        </p:blipFill>
        <p:spPr>
          <a:xfrm>
            <a:off x="328025" y="2134314"/>
            <a:ext cx="11149952" cy="358444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AE33DA-1D87-15DF-D1C9-54C9DB14FB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73311" y="4436536"/>
            <a:ext cx="3090333" cy="22821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dirty="0"/>
              <a:t>Events</a:t>
            </a:r>
            <a:endParaRPr lang="en-US" sz="1600" b="1" dirty="0"/>
          </a:p>
          <a:p>
            <a:pPr lvl="1">
              <a:lnSpc>
                <a:spcPct val="90000"/>
              </a:lnSpc>
            </a:pPr>
            <a:r>
              <a:rPr lang="en-US" sz="1700" dirty="0"/>
              <a:t>Funding</a:t>
            </a:r>
          </a:p>
          <a:p>
            <a:pPr lvl="1">
              <a:lnSpc>
                <a:spcPct val="90000"/>
              </a:lnSpc>
            </a:pPr>
            <a:r>
              <a:rPr lang="en-US" sz="1700" dirty="0"/>
              <a:t>Demand</a:t>
            </a:r>
          </a:p>
          <a:p>
            <a:pPr lvl="1">
              <a:lnSpc>
                <a:spcPct val="90000"/>
              </a:lnSpc>
            </a:pPr>
            <a:r>
              <a:rPr lang="en-US" sz="1700" dirty="0"/>
              <a:t>Migration</a:t>
            </a:r>
          </a:p>
          <a:p>
            <a:pPr lvl="1">
              <a:lnSpc>
                <a:spcPct val="90000"/>
              </a:lnSpc>
            </a:pPr>
            <a:r>
              <a:rPr lang="en-US" sz="1700" dirty="0"/>
              <a:t>Supply disruptions</a:t>
            </a:r>
          </a:p>
          <a:p>
            <a:pPr lvl="1">
              <a:lnSpc>
                <a:spcPct val="90000"/>
              </a:lnSpc>
            </a:pPr>
            <a:r>
              <a:rPr lang="en-US" sz="1700" dirty="0"/>
              <a:t>Perishability of items</a:t>
            </a:r>
          </a:p>
          <a:p>
            <a:pPr marL="0" indent="0">
              <a:buNone/>
            </a:pPr>
            <a:endParaRPr lang="en-US" sz="16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F036B8E-1A8A-7D56-A32F-50ADA3C05B7B}"/>
              </a:ext>
            </a:extLst>
          </p:cNvPr>
          <p:cNvSpPr txBox="1">
            <a:spLocks/>
          </p:cNvSpPr>
          <p:nvPr/>
        </p:nvSpPr>
        <p:spPr>
          <a:xfrm>
            <a:off x="9459443" y="698005"/>
            <a:ext cx="2404532" cy="17855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 dirty="0"/>
              <a:t>Decisions</a:t>
            </a:r>
            <a:endParaRPr lang="en-US" sz="1800" dirty="0"/>
          </a:p>
          <a:p>
            <a:pPr lvl="1"/>
            <a:r>
              <a:rPr lang="en-US" sz="1600" dirty="0"/>
              <a:t>Replenishment</a:t>
            </a:r>
          </a:p>
          <a:p>
            <a:pPr lvl="1"/>
            <a:r>
              <a:rPr lang="en-US" sz="1600" dirty="0"/>
              <a:t>Transfer </a:t>
            </a:r>
          </a:p>
          <a:p>
            <a:pPr lvl="1"/>
            <a:r>
              <a:rPr lang="en-US" sz="1600" dirty="0"/>
              <a:t>Transshipment</a:t>
            </a:r>
          </a:p>
          <a:p>
            <a:pPr lvl="1"/>
            <a:r>
              <a:rPr lang="en-US" sz="1600" dirty="0"/>
              <a:t>Lead times</a:t>
            </a:r>
            <a:br>
              <a:rPr lang="en-US" sz="1600" dirty="0"/>
            </a:br>
            <a:endParaRPr lang="en-US" sz="1600" dirty="0"/>
          </a:p>
          <a:p>
            <a:pPr lvl="1"/>
            <a:endParaRPr lang="en-US" sz="1600" dirty="0"/>
          </a:p>
          <a:p>
            <a:endParaRPr lang="en-US" sz="1800" dirty="0"/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2753535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34AF6-4CD4-3B3A-F601-7461A8EA4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Simulation Engine – Input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449807-1DAA-A01A-B3F3-8A3FC33537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01991"/>
            <a:ext cx="10515600" cy="3174971"/>
          </a:xfrm>
        </p:spPr>
        <p:txBody>
          <a:bodyPr/>
          <a:lstStyle/>
          <a:p>
            <a:r>
              <a:rPr lang="en-US" dirty="0"/>
              <a:t>Yet Another Markup Language (YAML) based input mechanism</a:t>
            </a:r>
          </a:p>
          <a:p>
            <a:r>
              <a:rPr lang="en-US" dirty="0"/>
              <a:t>For ease of use, web-based input generation will be implemented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81553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1B7721-6A0E-F514-708E-3F2FA2BC00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96A79-3C60-01F1-A67B-8A703BF04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 Engine – Input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4AB6EB3-9B60-0238-07A6-8F42A83B7F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01991"/>
            <a:ext cx="10515600" cy="3174971"/>
          </a:xfrm>
        </p:spPr>
        <p:txBody>
          <a:bodyPr/>
          <a:lstStyle/>
          <a:p>
            <a:r>
              <a:rPr lang="en-US" dirty="0"/>
              <a:t>Yet Another Markup Language (YAML) based input mechanism</a:t>
            </a:r>
          </a:p>
          <a:p>
            <a:r>
              <a:rPr lang="en-US" dirty="0"/>
              <a:t>For ease of use, web-based input generation will be implemented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Content Placeholder 7">
            <a:extLst>
              <a:ext uri="{FF2B5EF4-FFF2-40B4-BE49-F238E27FC236}">
                <a16:creationId xmlns:a16="http://schemas.microsoft.com/office/drawing/2014/main" id="{79288BE0-E28F-ED93-CAB9-7F58AE9749B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3892"/>
          <a:stretch/>
        </p:blipFill>
        <p:spPr>
          <a:xfrm>
            <a:off x="2427484" y="1273585"/>
            <a:ext cx="7337031" cy="5219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1740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F87ED-71F5-AC2F-C3B7-619DA5705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Simulation Engine – Output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2897E9-F25A-7950-A303-D1B193D6A1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9288" y="1472165"/>
            <a:ext cx="10834511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Generates an output with camp KPIs</a:t>
            </a:r>
          </a:p>
          <a:p>
            <a:endParaRPr lang="en-US" dirty="0"/>
          </a:p>
          <a:p>
            <a:endParaRPr lang="en-US" b="0" i="0" u="none" strike="noStrike" dirty="0">
              <a:solidFill>
                <a:srgbClr val="000000"/>
              </a:solidFill>
              <a:effectLst/>
              <a:latin typeface="-webkit-standard"/>
            </a:endParaRPr>
          </a:p>
          <a:p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D5C9B06-8EC6-AFAC-E8DD-A3D0BEF2AC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7278095"/>
              </p:ext>
            </p:extLst>
          </p:nvPr>
        </p:nvGraphicFramePr>
        <p:xfrm>
          <a:off x="67734" y="2383046"/>
          <a:ext cx="12079111" cy="410982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38532">
                  <a:extLst>
                    <a:ext uri="{9D8B030D-6E8A-4147-A177-3AD203B41FA5}">
                      <a16:colId xmlns:a16="http://schemas.microsoft.com/office/drawing/2014/main" val="2979413957"/>
                    </a:ext>
                  </a:extLst>
                </a:gridCol>
                <a:gridCol w="1278810">
                  <a:extLst>
                    <a:ext uri="{9D8B030D-6E8A-4147-A177-3AD203B41FA5}">
                      <a16:colId xmlns:a16="http://schemas.microsoft.com/office/drawing/2014/main" val="2409776780"/>
                    </a:ext>
                  </a:extLst>
                </a:gridCol>
                <a:gridCol w="1207405">
                  <a:extLst>
                    <a:ext uri="{9D8B030D-6E8A-4147-A177-3AD203B41FA5}">
                      <a16:colId xmlns:a16="http://schemas.microsoft.com/office/drawing/2014/main" val="767183970"/>
                    </a:ext>
                  </a:extLst>
                </a:gridCol>
                <a:gridCol w="960250">
                  <a:extLst>
                    <a:ext uri="{9D8B030D-6E8A-4147-A177-3AD203B41FA5}">
                      <a16:colId xmlns:a16="http://schemas.microsoft.com/office/drawing/2014/main" val="933779268"/>
                    </a:ext>
                  </a:extLst>
                </a:gridCol>
                <a:gridCol w="1394454">
                  <a:extLst>
                    <a:ext uri="{9D8B030D-6E8A-4147-A177-3AD203B41FA5}">
                      <a16:colId xmlns:a16="http://schemas.microsoft.com/office/drawing/2014/main" val="3184818132"/>
                    </a:ext>
                  </a:extLst>
                </a:gridCol>
                <a:gridCol w="1081904">
                  <a:extLst>
                    <a:ext uri="{9D8B030D-6E8A-4147-A177-3AD203B41FA5}">
                      <a16:colId xmlns:a16="http://schemas.microsoft.com/office/drawing/2014/main" val="2256872291"/>
                    </a:ext>
                  </a:extLst>
                </a:gridCol>
                <a:gridCol w="941615">
                  <a:extLst>
                    <a:ext uri="{9D8B030D-6E8A-4147-A177-3AD203B41FA5}">
                      <a16:colId xmlns:a16="http://schemas.microsoft.com/office/drawing/2014/main" val="1242310832"/>
                    </a:ext>
                  </a:extLst>
                </a:gridCol>
                <a:gridCol w="1197910">
                  <a:extLst>
                    <a:ext uri="{9D8B030D-6E8A-4147-A177-3AD203B41FA5}">
                      <a16:colId xmlns:a16="http://schemas.microsoft.com/office/drawing/2014/main" val="2552347002"/>
                    </a:ext>
                  </a:extLst>
                </a:gridCol>
                <a:gridCol w="985975">
                  <a:extLst>
                    <a:ext uri="{9D8B030D-6E8A-4147-A177-3AD203B41FA5}">
                      <a16:colId xmlns:a16="http://schemas.microsoft.com/office/drawing/2014/main" val="381541128"/>
                    </a:ext>
                  </a:extLst>
                </a:gridCol>
                <a:gridCol w="1078297">
                  <a:extLst>
                    <a:ext uri="{9D8B030D-6E8A-4147-A177-3AD203B41FA5}">
                      <a16:colId xmlns:a16="http://schemas.microsoft.com/office/drawing/2014/main" val="2385396293"/>
                    </a:ext>
                  </a:extLst>
                </a:gridCol>
                <a:gridCol w="813959">
                  <a:extLst>
                    <a:ext uri="{9D8B030D-6E8A-4147-A177-3AD203B41FA5}">
                      <a16:colId xmlns:a16="http://schemas.microsoft.com/office/drawing/2014/main" val="1881179149"/>
                    </a:ext>
                  </a:extLst>
                </a:gridCol>
              </a:tblGrid>
              <a:tr h="949119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Camp</a:t>
                      </a:r>
                    </a:p>
                    <a:p>
                      <a:pPr algn="ctr" fontAlgn="b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Name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Item </a:t>
                      </a:r>
                    </a:p>
                    <a:p>
                      <a:pPr algn="ctr" fontAlgn="b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Name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TR" sz="20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Total Purch</a:t>
                      </a:r>
                      <a:r>
                        <a:rPr lang="tr-TR" sz="2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ase</a:t>
                      </a:r>
                      <a:r>
                        <a:rPr lang="en-TR" sz="20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Cost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TR" sz="20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Total </a:t>
                      </a:r>
                    </a:p>
                    <a:p>
                      <a:pPr algn="ctr" fontAlgn="b"/>
                      <a:r>
                        <a:rPr lang="en-TR" sz="20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Item</a:t>
                      </a:r>
                      <a:r>
                        <a:rPr lang="tr-TR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</a:t>
                      </a:r>
                      <a:endParaRPr lang="en-TR" sz="20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  <a:p>
                      <a:pPr algn="ctr" fontAlgn="b"/>
                      <a:r>
                        <a:rPr lang="en-TR" sz="20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tr-TR" sz="2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Used</a:t>
                      </a:r>
                      <a:endParaRPr lang="en-TR" sz="20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TR" sz="20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Depr</a:t>
                      </a:r>
                      <a:r>
                        <a:rPr lang="tr-TR" sz="2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ivation</a:t>
                      </a:r>
                      <a:endParaRPr lang="en-TR" sz="20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  <a:p>
                      <a:pPr algn="ctr" fontAlgn="b"/>
                      <a:r>
                        <a:rPr lang="en-TR" sz="20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Cost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# of </a:t>
                      </a:r>
                      <a:r>
                        <a:rPr lang="tr-TR" sz="2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Ppl</a:t>
                      </a:r>
                      <a:r>
                        <a:rPr lang="tr-TR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TR" sz="20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Depr</a:t>
                      </a:r>
                      <a:r>
                        <a:rPr lang="tr-TR" sz="2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ived</a:t>
                      </a:r>
                      <a:endParaRPr lang="en-TR" sz="20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TR" sz="20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Avg Time</a:t>
                      </a:r>
                      <a:r>
                        <a:rPr lang="tr-TR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tr-TR" sz="2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Deprvd</a:t>
                      </a:r>
                      <a:endParaRPr lang="en-TR" sz="20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TR" sz="20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Holding</a:t>
                      </a:r>
                    </a:p>
                    <a:p>
                      <a:pPr algn="ctr" fontAlgn="b"/>
                      <a:r>
                        <a:rPr lang="en-TR" sz="20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Cost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TR" sz="20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Ref</a:t>
                      </a:r>
                      <a:r>
                        <a:rPr lang="tr-TR" sz="2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erral</a:t>
                      </a:r>
                      <a:endParaRPr lang="en-TR" sz="20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  <a:p>
                      <a:pPr algn="ctr" fontAlgn="b"/>
                      <a:r>
                        <a:rPr lang="en-TR" sz="20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Cost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# of</a:t>
                      </a:r>
                      <a:endParaRPr lang="en-TR" sz="20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  <a:p>
                      <a:pPr algn="ctr" fontAlgn="b"/>
                      <a:r>
                        <a:rPr lang="tr-TR" sz="2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Referrals</a:t>
                      </a:r>
                      <a:endParaRPr lang="en-TR" sz="20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TR" sz="20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Exp</a:t>
                      </a:r>
                      <a:r>
                        <a:rPr lang="tr-TR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i</a:t>
                      </a:r>
                      <a:r>
                        <a:rPr lang="en-TR" sz="20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</a:t>
                      </a:r>
                      <a:r>
                        <a:rPr lang="tr-TR" sz="2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ed</a:t>
                      </a:r>
                      <a:r>
                        <a:rPr lang="en-TR" sz="20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</a:p>
                    <a:p>
                      <a:pPr algn="ctr" fontAlgn="b"/>
                      <a:r>
                        <a:rPr lang="tr-TR" sz="2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Items</a:t>
                      </a:r>
                      <a:endParaRPr lang="en-TR" sz="20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603986"/>
                  </a:ext>
                </a:extLst>
              </a:tr>
              <a:tr h="260274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Kilis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HygieneKit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1,205,455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241,091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9,871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77,427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2.28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1,215,348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189,120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94,560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9893306"/>
                  </a:ext>
                </a:extLst>
              </a:tr>
              <a:tr h="263676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Kilis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Medicine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585,336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48,778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4,526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16,309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2.25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238,920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78,456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19,614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8915061"/>
                  </a:ext>
                </a:extLst>
              </a:tr>
              <a:tr h="263676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Hatay-2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HygieneKit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1,029,780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205,956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3,060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24,000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2.2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1,437,303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210,164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105,082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393515"/>
                  </a:ext>
                </a:extLst>
              </a:tr>
              <a:tr h="263676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Hatay-2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Medicine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502,488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41,874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1,416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5,099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2.17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286,104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88,612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22,153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835683"/>
                  </a:ext>
                </a:extLst>
              </a:tr>
              <a:tr h="263676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Osmaniye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HygieneKit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1,114,370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222,874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28,031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218,640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5.22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22,885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131,058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65,529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1393217"/>
                  </a:ext>
                </a:extLst>
              </a:tr>
              <a:tr h="263676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Osmaniye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Medicine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541,872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45,156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12,884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45,079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6.29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1,410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55,128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13,782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6060843"/>
                  </a:ext>
                </a:extLst>
              </a:tr>
              <a:tr h="263676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Hatay-3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HygieneKit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1,157,275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231,455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5,550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43,534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2.29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1,439,124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227,552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113,776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1039307"/>
                  </a:ext>
                </a:extLst>
              </a:tr>
              <a:tr h="263676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Hatay-3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Medicine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563,988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46,999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2,558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9,214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2.3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288,876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90,596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22,649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8831939"/>
                  </a:ext>
                </a:extLst>
              </a:tr>
              <a:tr h="263676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Hatay-1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HygieneKit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973,080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194,616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1,912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14,993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2.08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1,437,512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205,480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102,740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4438728"/>
                  </a:ext>
                </a:extLst>
              </a:tr>
              <a:tr h="263676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Hatay-1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Medicine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472,524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39,377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810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2,917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2.02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293,467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79,400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19,850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6578500"/>
                  </a:ext>
                </a:extLst>
              </a:tr>
              <a:tr h="263676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Adana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HygieneKit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2,854,900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570,980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25,881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203,010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2.18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2,693,845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426,784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213,392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8863330"/>
                  </a:ext>
                </a:extLst>
              </a:tr>
              <a:tr h="263676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Adana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Medicine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1,398,852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116,571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11,510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41,465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2.13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544,637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171,396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42,849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16162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490951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F61C3E-95B9-D130-7B39-79D1B1388C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65E4AA-0319-26F6-4440-A4D649BECE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Motivation</a:t>
            </a:r>
          </a:p>
          <a:p>
            <a:r>
              <a:rPr lang="en-US"/>
              <a:t>Problem Definition</a:t>
            </a:r>
          </a:p>
          <a:p>
            <a:r>
              <a:rPr lang="en-US"/>
              <a:t>Simulation Approach</a:t>
            </a:r>
          </a:p>
          <a:p>
            <a:r>
              <a:rPr lang="en-US"/>
              <a:t>Numerical Results</a:t>
            </a:r>
          </a:p>
          <a:p>
            <a:r>
              <a:rPr lang="en-US"/>
              <a:t>Concluding Remarks</a:t>
            </a:r>
          </a:p>
        </p:txBody>
      </p:sp>
    </p:spTree>
    <p:extLst>
      <p:ext uri="{BB962C8B-B14F-4D97-AF65-F5344CB8AC3E}">
        <p14:creationId xmlns:p14="http://schemas.microsoft.com/office/powerpoint/2010/main" val="23290481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49B491-E458-420D-1AE7-4585E97F1A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4DDE23-5F97-4455-5FF2-CA21CAF908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46264F-AC96-AA30-CFC9-B44979A309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Motivation</a:t>
            </a:r>
          </a:p>
          <a:p>
            <a:r>
              <a:rPr lang="en-US"/>
              <a:t>Problem Definition</a:t>
            </a:r>
          </a:p>
          <a:p>
            <a:r>
              <a:rPr lang="en-US"/>
              <a:t>Simulation Approach</a:t>
            </a:r>
          </a:p>
          <a:p>
            <a:r>
              <a:rPr lang="en-US" b="1">
                <a:solidFill>
                  <a:srgbClr val="FF0000"/>
                </a:solidFill>
              </a:rPr>
              <a:t>Numerical Results</a:t>
            </a:r>
          </a:p>
          <a:p>
            <a:r>
              <a:rPr lang="en-US"/>
              <a:t>Concluding Remarks</a:t>
            </a:r>
          </a:p>
        </p:txBody>
      </p:sp>
    </p:spTree>
    <p:extLst>
      <p:ext uri="{BB962C8B-B14F-4D97-AF65-F5344CB8AC3E}">
        <p14:creationId xmlns:p14="http://schemas.microsoft.com/office/powerpoint/2010/main" val="14070465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054DBC-A6DC-70EC-EC0E-400554297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A71F66-80D3-9621-F8A1-C0A6147452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778" y="2141537"/>
            <a:ext cx="7357533" cy="4351338"/>
          </a:xfrm>
        </p:spPr>
        <p:txBody>
          <a:bodyPr>
            <a:normAutofit/>
          </a:bodyPr>
          <a:lstStyle/>
          <a:p>
            <a:r>
              <a:rPr lang="en-US" dirty="0"/>
              <a:t>2 items</a:t>
            </a:r>
          </a:p>
          <a:p>
            <a:r>
              <a:rPr lang="en-US" dirty="0"/>
              <a:t>7 camps (internal and external demand)</a:t>
            </a:r>
          </a:p>
          <a:p>
            <a:r>
              <a:rPr lang="en-US" dirty="0"/>
              <a:t>If depleted, internal demand backlogged</a:t>
            </a:r>
          </a:p>
          <a:p>
            <a:pPr lvl="1"/>
            <a:r>
              <a:rPr lang="en-US" dirty="0"/>
              <a:t>time dependent exponential deprivation</a:t>
            </a:r>
          </a:p>
          <a:p>
            <a:r>
              <a:rPr lang="en-US" dirty="0"/>
              <a:t>Referral for external demand under threshold</a:t>
            </a:r>
          </a:p>
        </p:txBody>
      </p:sp>
      <p:pic>
        <p:nvPicPr>
          <p:cNvPr id="5" name="Picture 4" descr="A chart of numbers and percentages&#10;&#10;Description automatically generated">
            <a:extLst>
              <a:ext uri="{FF2B5EF4-FFF2-40B4-BE49-F238E27FC236}">
                <a16:creationId xmlns:a16="http://schemas.microsoft.com/office/drawing/2014/main" id="{6489ED6E-6E09-1678-4118-A1D322B3FDC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800" t="167" r="6171" b="2880"/>
          <a:stretch/>
        </p:blipFill>
        <p:spPr>
          <a:xfrm>
            <a:off x="6716889" y="1385808"/>
            <a:ext cx="5475111" cy="3310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6923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1AB8E-3775-C414-B8D0-B2BDAC29C7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Parameters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20B6E5-A1CC-31DD-DB89-BEB452F580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Length of Simulation: </a:t>
            </a:r>
            <a:r>
              <a:rPr lang="en-US" dirty="0"/>
              <a:t>1080 days (3 years)</a:t>
            </a:r>
          </a:p>
          <a:p>
            <a:pPr lvl="1"/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Median is assumed 4 by UNHCR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-webkit-standard"/>
              </a:rPr>
              <a:t>Claimed to be o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verestimated (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Devictor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et al., 2016)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Types of Items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Medicine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(Perishable)</a:t>
            </a: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Shelf life: </a:t>
            </a:r>
            <a:r>
              <a:rPr lang="en-US" dirty="0">
                <a:solidFill>
                  <a:srgbClr val="000000"/>
                </a:solidFill>
              </a:rPr>
              <a:t>Uniform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30–60 days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Hygiene Kit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(Non-perishable)</a:t>
            </a:r>
          </a:p>
          <a:p>
            <a:endParaRPr lang="en-US" b="0" i="0" u="none" strike="noStrike" dirty="0">
              <a:solidFill>
                <a:srgbClr val="000000"/>
              </a:solidFill>
              <a:effectLst/>
              <a:latin typeface="-webkit-standard"/>
            </a:endParaRP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00677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4573DE-1ECA-D351-4136-0F03C33D7A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CD0EC-A989-0BDB-F9EA-80D5C1EF8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Parameters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557128-9E05-87E0-B6C7-CE2C91FD1B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936111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i="1" dirty="0"/>
              <a:t>The aim is to simulate one critical/expensive and one less critical item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Ordering Costs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Hygiene Kits: </a:t>
            </a:r>
            <a:r>
              <a:rPr lang="en-US" b="1" dirty="0"/>
              <a:t>$1200</a:t>
            </a:r>
            <a:endParaRPr lang="en-US" dirty="0"/>
          </a:p>
          <a:p>
            <a:pPr lvl="1"/>
            <a:r>
              <a:rPr lang="en-US" dirty="0"/>
              <a:t>Medicine: </a:t>
            </a:r>
            <a:r>
              <a:rPr lang="en-US" b="1" dirty="0"/>
              <a:t>$2400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Purchase Costs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Hygiene Kits: </a:t>
            </a:r>
            <a:r>
              <a:rPr lang="en-US" b="1" dirty="0"/>
              <a:t>$5 </a:t>
            </a:r>
            <a:endParaRPr lang="en-US" dirty="0"/>
          </a:p>
          <a:p>
            <a:pPr lvl="1"/>
            <a:r>
              <a:rPr lang="en-US" dirty="0"/>
              <a:t>Medicine: </a:t>
            </a:r>
            <a:r>
              <a:rPr lang="en-US" b="1" dirty="0"/>
              <a:t>$12 </a:t>
            </a:r>
          </a:p>
        </p:txBody>
      </p:sp>
    </p:spTree>
    <p:extLst>
      <p:ext uri="{BB962C8B-B14F-4D97-AF65-F5344CB8AC3E}">
        <p14:creationId xmlns:p14="http://schemas.microsoft.com/office/powerpoint/2010/main" val="36682839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8CB99F-D9CD-A88B-76AC-388314126B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B1A531-79C7-2537-35EA-876196CB4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Parameters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E5885-E8EA-8499-0297-7DD655C2F0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Each Camp Resident: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20%</a:t>
            </a:r>
            <a:r>
              <a:rPr lang="en-US" dirty="0"/>
              <a:t> for medicine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25% </a:t>
            </a:r>
            <a:r>
              <a:rPr lang="en-US" dirty="0"/>
              <a:t>for hygiene kits </a:t>
            </a:r>
          </a:p>
          <a:p>
            <a:pPr marL="285750" indent="-285750"/>
            <a:r>
              <a:rPr lang="en-US" b="1" dirty="0"/>
              <a:t>Each Resident Outside Camp: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2%</a:t>
            </a:r>
            <a:r>
              <a:rPr lang="en-US" dirty="0"/>
              <a:t> for medicine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2.5%</a:t>
            </a:r>
            <a:r>
              <a:rPr lang="en-US" dirty="0"/>
              <a:t> for hygiene kits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Demand Arrivals</a:t>
            </a:r>
            <a:r>
              <a:rPr lang="en-US" dirty="0"/>
              <a:t>: Follow exponential interarrival times</a:t>
            </a:r>
          </a:p>
        </p:txBody>
      </p:sp>
    </p:spTree>
    <p:extLst>
      <p:ext uri="{BB962C8B-B14F-4D97-AF65-F5344CB8AC3E}">
        <p14:creationId xmlns:p14="http://schemas.microsoft.com/office/powerpoint/2010/main" val="5175527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34E618-DAB8-7EA4-E5D9-4563066418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E67EF-96C2-F73A-B1D9-FC7AAAAFE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Parameters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F023A9-73EE-6061-1D04-356001177A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Deprivation Cost</a:t>
            </a:r>
            <a:r>
              <a:rPr lang="en-US" dirty="0"/>
              <a:t>: </a:t>
            </a:r>
            <a:r>
              <a:rPr lang="en-US" b="1" i="0" u="none" strike="noStrike" dirty="0">
                <a:solidFill>
                  <a:srgbClr val="000000"/>
                </a:solidFill>
                <a:effectLst/>
                <a:latin typeface="-webkit-standard"/>
              </a:rPr>
              <a:t>One year 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of holding cost equals to</a:t>
            </a:r>
          </a:p>
          <a:p>
            <a:pPr lvl="1"/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24 days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of internal shortage (deprivation) for medicine</a:t>
            </a:r>
          </a:p>
          <a:p>
            <a:pPr lvl="1"/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48 days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of deprivation for hygiene kits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External Demand Rejection</a:t>
            </a:r>
            <a:r>
              <a:rPr lang="en-US" b="1" dirty="0">
                <a:solidFill>
                  <a:srgbClr val="000000"/>
                </a:solidFill>
                <a:latin typeface="-webkit-standard"/>
              </a:rPr>
              <a:t> (Referral) Cost: </a:t>
            </a:r>
          </a:p>
          <a:p>
            <a:pPr lvl="1"/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Medicine: 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Holding for 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4 days</a:t>
            </a: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lvl="1"/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Hygiene Kits: 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Holding for 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2 days</a:t>
            </a: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Holding Cost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: 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$1 per unit per day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for both items</a:t>
            </a:r>
          </a:p>
        </p:txBody>
      </p:sp>
    </p:spTree>
    <p:extLst>
      <p:ext uri="{BB962C8B-B14F-4D97-AF65-F5344CB8AC3E}">
        <p14:creationId xmlns:p14="http://schemas.microsoft.com/office/powerpoint/2010/main" val="31911962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F3AB8B-9309-B676-15C4-ACAA9CDA4E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34856B-7A9B-5892-87AD-6CC2ED820E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Parameters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62DCF7A-4E23-AACA-641B-377CD6D66B6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98311" y="1478844"/>
                <a:ext cx="10916356" cy="4899378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b="1" dirty="0">
                    <a:solidFill>
                      <a:srgbClr val="000000"/>
                    </a:solidFill>
                  </a:rPr>
                  <a:t>Deprivation Cost: </a:t>
                </a:r>
                <a:r>
                  <a:rPr lang="en-US" b="0" i="0" u="none" strike="noStrike" dirty="0">
                    <a:solidFill>
                      <a:srgbClr val="1F1F1F"/>
                    </a:solidFill>
                    <a:effectLst/>
                    <a:latin typeface="ElsevierGulliver"/>
                  </a:rPr>
                  <a:t>The economic value estimated of the human suffering caused by the lack of access to a good or service </a:t>
                </a:r>
                <a:r>
                  <a:rPr lang="en-US" dirty="0">
                    <a:solidFill>
                      <a:srgbClr val="000000"/>
                    </a:solidFill>
                  </a:rPr>
                  <a:t>(Holguín-</a:t>
                </a:r>
                <a:r>
                  <a:rPr lang="en-US" dirty="0" err="1">
                    <a:solidFill>
                      <a:srgbClr val="000000"/>
                    </a:solidFill>
                  </a:rPr>
                  <a:t>Veras</a:t>
                </a:r>
                <a:r>
                  <a:rPr lang="en-US" dirty="0">
                    <a:solidFill>
                      <a:srgbClr val="000000"/>
                    </a:solidFill>
                  </a:rPr>
                  <a:t> et al., 2013)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tr-TR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tr-TR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tr-TR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(</m:t>
                      </m:r>
                      <m:sSup>
                        <m:sSupPr>
                          <m:ctrlPr>
                            <a:rPr lang="tr-TR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tr-TR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tr-TR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𝑡𝑐</m:t>
                          </m:r>
                        </m:sup>
                      </m:sSup>
                      <m:r>
                        <a:rPr lang="tr-TR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−1)</m:t>
                      </m:r>
                    </m:oMath>
                  </m:oMathPara>
                </a14:m>
                <a:endParaRPr lang="en-US" dirty="0">
                  <a:solidFill>
                    <a:srgbClr val="000000"/>
                  </a:solidFill>
                </a:endParaRPr>
              </a:p>
              <a:p>
                <a:pPr marL="0" indent="0">
                  <a:buNone/>
                </a:pPr>
                <a:r>
                  <a:rPr lang="en-US" i="0" u="none" strike="noStrike" dirty="0">
                    <a:solidFill>
                      <a:srgbClr val="000000"/>
                    </a:solidFill>
                    <a:effectLst/>
                  </a:rPr>
                  <a:t>where </a:t>
                </a:r>
                <a14:m>
                  <m:oMath xmlns:m="http://schemas.openxmlformats.org/officeDocument/2006/math">
                    <m:r>
                      <a:rPr lang="tr-TR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tr-T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i="0" u="none" strike="noStrike" dirty="0">
                    <a:solidFill>
                      <a:srgbClr val="000000"/>
                    </a:solidFill>
                    <a:effectLst/>
                  </a:rPr>
                  <a:t>is the elapsed time, </a:t>
                </a:r>
                <a14:m>
                  <m:oMath xmlns:m="http://schemas.openxmlformats.org/officeDocument/2006/math">
                    <m:r>
                      <a:rPr lang="tr-TR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i="0" u="none" strike="noStrike" dirty="0">
                    <a:solidFill>
                      <a:srgbClr val="000000"/>
                    </a:solidFill>
                    <a:effectLst/>
                  </a:rPr>
                  <a:t> is a deprivation rate, </a:t>
                </a:r>
                <a14:m>
                  <m:oMath xmlns:m="http://schemas.openxmlformats.org/officeDocument/2006/math">
                    <m:r>
                      <a:rPr lang="tr-T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i="0" u="none" strike="noStrike" dirty="0">
                    <a:solidFill>
                      <a:srgbClr val="000000"/>
                    </a:solidFill>
                    <a:effectLst/>
                  </a:rPr>
                  <a:t> deprivation coefficient.</a:t>
                </a:r>
              </a:p>
              <a:p>
                <a:r>
                  <a:rPr lang="en-US" i="0" u="none" strike="noStrike" dirty="0">
                    <a:solidFill>
                      <a:srgbClr val="000000"/>
                    </a:solidFill>
                    <a:effectLst/>
                  </a:rPr>
                  <a:t>The corresponding parameters of deprivation function are calculated based on previous assumptions.</a:t>
                </a:r>
              </a:p>
              <a:p>
                <a:r>
                  <a:rPr lang="en-US" b="1" i="0" u="none" strike="noStrike" dirty="0">
                    <a:solidFill>
                      <a:srgbClr val="000000"/>
                    </a:solidFill>
                    <a:effectLst/>
                  </a:rPr>
                  <a:t>Lead Times</a:t>
                </a:r>
                <a:r>
                  <a:rPr lang="en-US" dirty="0">
                    <a:solidFill>
                      <a:srgbClr val="000000"/>
                    </a:solidFill>
                    <a:latin typeface="-webkit-standard"/>
                  </a:rPr>
                  <a:t> are t</a:t>
                </a:r>
                <a:r>
                  <a:rPr lang="en-US" b="0" i="0" u="none" strike="noStrike" dirty="0">
                    <a:solidFill>
                      <a:srgbClr val="000000"/>
                    </a:solidFill>
                    <a:effectLst/>
                  </a:rPr>
                  <a:t>riangular with parameters </a:t>
                </a:r>
                <a:r>
                  <a:rPr lang="en-US" b="1" i="0" u="none" strike="noStrike" dirty="0">
                    <a:solidFill>
                      <a:srgbClr val="000000"/>
                    </a:solidFill>
                    <a:effectLst/>
                  </a:rPr>
                  <a:t>(1, 2, 4) days </a:t>
                </a:r>
                <a:r>
                  <a:rPr lang="en-US" i="0" u="none" strike="noStrike" dirty="0">
                    <a:solidFill>
                      <a:srgbClr val="000000"/>
                    </a:solidFill>
                    <a:effectLst/>
                  </a:rPr>
                  <a:t>for</a:t>
                </a:r>
                <a:r>
                  <a:rPr lang="en-US" b="1" i="0" u="none" strike="noStrike" dirty="0">
                    <a:solidFill>
                      <a:srgbClr val="000000"/>
                    </a:solidFill>
                    <a:effectLst/>
                  </a:rPr>
                  <a:t> </a:t>
                </a:r>
                <a:r>
                  <a:rPr lang="en-US" i="0" u="none" strike="noStrike" dirty="0">
                    <a:solidFill>
                      <a:srgbClr val="000000"/>
                    </a:solidFill>
                    <a:effectLst/>
                  </a:rPr>
                  <a:t>both</a:t>
                </a:r>
                <a:r>
                  <a:rPr lang="en-US" b="0" i="0" u="none" strike="noStrike" dirty="0">
                    <a:solidFill>
                      <a:srgbClr val="000000"/>
                    </a:solidFill>
                    <a:effectLst/>
                  </a:rPr>
                  <a:t> </a:t>
                </a:r>
                <a:r>
                  <a:rPr lang="en-US" b="1" dirty="0">
                    <a:solidFill>
                      <a:srgbClr val="000000"/>
                    </a:solidFill>
                  </a:rPr>
                  <a:t>s</a:t>
                </a:r>
                <a:r>
                  <a:rPr lang="en-US" b="1" i="0" u="none" strike="noStrike" dirty="0">
                    <a:solidFill>
                      <a:srgbClr val="000000"/>
                    </a:solidFill>
                    <a:effectLst/>
                  </a:rPr>
                  <a:t>upplier to central </a:t>
                </a:r>
                <a:r>
                  <a:rPr lang="en-US" b="1" dirty="0">
                    <a:solidFill>
                      <a:srgbClr val="000000"/>
                    </a:solidFill>
                  </a:rPr>
                  <a:t>w</a:t>
                </a:r>
                <a:r>
                  <a:rPr lang="en-US" b="1" i="0" u="none" strike="noStrike" dirty="0">
                    <a:solidFill>
                      <a:srgbClr val="000000"/>
                    </a:solidFill>
                    <a:effectLst/>
                  </a:rPr>
                  <a:t>arehouse</a:t>
                </a:r>
                <a:r>
                  <a:rPr lang="en-US" dirty="0">
                    <a:solidFill>
                      <a:srgbClr val="000000"/>
                    </a:solidFill>
                  </a:rPr>
                  <a:t> and </a:t>
                </a:r>
                <a:r>
                  <a:rPr lang="en-US" b="1" dirty="0">
                    <a:solidFill>
                      <a:srgbClr val="000000"/>
                    </a:solidFill>
                  </a:rPr>
                  <a:t>c</a:t>
                </a:r>
                <a:r>
                  <a:rPr lang="en-US" b="1" i="0" u="none" strike="noStrike" dirty="0">
                    <a:solidFill>
                      <a:srgbClr val="000000"/>
                    </a:solidFill>
                    <a:effectLst/>
                  </a:rPr>
                  <a:t>entral </a:t>
                </a:r>
                <a:r>
                  <a:rPr lang="en-US" b="1" dirty="0">
                    <a:solidFill>
                      <a:srgbClr val="000000"/>
                    </a:solidFill>
                  </a:rPr>
                  <a:t>w</a:t>
                </a:r>
                <a:r>
                  <a:rPr lang="en-US" b="1" i="0" u="none" strike="noStrike" dirty="0">
                    <a:solidFill>
                      <a:srgbClr val="000000"/>
                    </a:solidFill>
                    <a:effectLst/>
                  </a:rPr>
                  <a:t>arehouse to camps.</a:t>
                </a:r>
              </a:p>
              <a:p>
                <a:endParaRPr lang="en-US" b="0" i="0" u="none" strike="noStrike" dirty="0">
                  <a:solidFill>
                    <a:srgbClr val="000000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62DCF7A-4E23-AACA-641B-377CD6D66B6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98311" y="1478844"/>
                <a:ext cx="10916356" cy="4899378"/>
              </a:xfrm>
              <a:blipFill>
                <a:blip r:embed="rId3"/>
                <a:stretch>
                  <a:fillRect l="-1047" r="-9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38201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780ED-210C-30CD-F6B3-FFEC9EAC0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Analyses Conducted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576DB8-F7E1-A0A0-2CEA-1D26A0E0E0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Replenishment cycle length for (s, S) policy</a:t>
            </a:r>
          </a:p>
          <a:p>
            <a:r>
              <a:rPr lang="en-US" dirty="0"/>
              <a:t>Effect of budget</a:t>
            </a:r>
          </a:p>
          <a:p>
            <a:r>
              <a:rPr lang="en-US" dirty="0"/>
              <a:t>Sensitivity to funding arrivals</a:t>
            </a:r>
          </a:p>
          <a:p>
            <a:r>
              <a:rPr lang="en-US" dirty="0"/>
              <a:t>Effect of stochastic arrival of funds</a:t>
            </a:r>
          </a:p>
          <a:p>
            <a:r>
              <a:rPr lang="en-US" dirty="0"/>
              <a:t>Adjusting (s, S) policy</a:t>
            </a:r>
          </a:p>
          <a:p>
            <a:pPr marL="0" indent="0">
              <a:buNone/>
            </a:pPr>
            <a:r>
              <a:rPr lang="en-US" dirty="0"/>
              <a:t>To appear in (</a:t>
            </a:r>
            <a:r>
              <a:rPr lang="en-US" dirty="0" err="1"/>
              <a:t>Yildiz</a:t>
            </a:r>
            <a:r>
              <a:rPr lang="en-US" dirty="0"/>
              <a:t> and Kundakcioglu, 2024)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80621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F2563C-336B-E5A4-147E-5014607757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6C6DC-35B7-0D26-1B27-B9CB3A3D9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556" y="365125"/>
            <a:ext cx="11480800" cy="1325563"/>
          </a:xfrm>
        </p:spPr>
        <p:txBody>
          <a:bodyPr>
            <a:normAutofit/>
          </a:bodyPr>
          <a:lstStyle/>
          <a:p>
            <a:r>
              <a:rPr lang="en-US" sz="3900" dirty="0"/>
              <a:t>Replenishment Cycle Length for (s, S) Policy</a:t>
            </a:r>
          </a:p>
        </p:txBody>
      </p:sp>
      <p:pic>
        <p:nvPicPr>
          <p:cNvPr id="6" name="Content Placeholder 5" descr="A graph of different colored bars&#10;&#10;Description automatically generated">
            <a:extLst>
              <a:ext uri="{FF2B5EF4-FFF2-40B4-BE49-F238E27FC236}">
                <a16:creationId xmlns:a16="http://schemas.microsoft.com/office/drawing/2014/main" id="{D815CE93-6F45-D139-90D6-63F4D28A89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 l="4108" t="7243" r="8005" b="1516"/>
          <a:stretch/>
        </p:blipFill>
        <p:spPr>
          <a:xfrm>
            <a:off x="1715164" y="1352720"/>
            <a:ext cx="8899696" cy="5143883"/>
          </a:xfrm>
        </p:spPr>
      </p:pic>
    </p:spTree>
    <p:extLst>
      <p:ext uri="{BB962C8B-B14F-4D97-AF65-F5344CB8AC3E}">
        <p14:creationId xmlns:p14="http://schemas.microsoft.com/office/powerpoint/2010/main" val="34080859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2FA4D7-E965-C636-CBAD-2C10B68F2B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CB530C-E4E2-D2F3-4CA0-08603568A8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Effect of Budget</a:t>
            </a:r>
          </a:p>
        </p:txBody>
      </p:sp>
      <p:pic>
        <p:nvPicPr>
          <p:cNvPr id="6" name="Content Placeholder 5" descr="A graph with different colored bars and a line&#10;&#10;Description automatically generated">
            <a:extLst>
              <a:ext uri="{FF2B5EF4-FFF2-40B4-BE49-F238E27FC236}">
                <a16:creationId xmlns:a16="http://schemas.microsoft.com/office/drawing/2014/main" id="{51EB8F8A-EBBE-1220-DA67-94C4793C1F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92250" y="1380080"/>
            <a:ext cx="9207500" cy="5126231"/>
          </a:xfrm>
        </p:spPr>
      </p:pic>
    </p:spTree>
    <p:extLst>
      <p:ext uri="{BB962C8B-B14F-4D97-AF65-F5344CB8AC3E}">
        <p14:creationId xmlns:p14="http://schemas.microsoft.com/office/powerpoint/2010/main" val="33478360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BEA722-0589-687F-29A0-E108EFA8CF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D7C6C-B6AD-1928-CA16-A10758821C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0EAF56-B951-F051-A470-A1BDE766AA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b="1">
                <a:solidFill>
                  <a:srgbClr val="FF0000"/>
                </a:solidFill>
              </a:rPr>
              <a:t>Motivation</a:t>
            </a:r>
          </a:p>
          <a:p>
            <a:r>
              <a:rPr lang="en-US"/>
              <a:t>Problem Definition</a:t>
            </a:r>
            <a:endParaRPr lang="en-US">
              <a:solidFill>
                <a:srgbClr val="FF0000"/>
              </a:solidFill>
            </a:endParaRPr>
          </a:p>
          <a:p>
            <a:r>
              <a:rPr lang="en-US"/>
              <a:t>Simulation Approach</a:t>
            </a:r>
          </a:p>
          <a:p>
            <a:r>
              <a:rPr lang="en-US"/>
              <a:t>Numerical Results</a:t>
            </a:r>
          </a:p>
          <a:p>
            <a:r>
              <a:rPr lang="en-US"/>
              <a:t>Concluding Remarks</a:t>
            </a:r>
          </a:p>
        </p:txBody>
      </p:sp>
    </p:spTree>
    <p:extLst>
      <p:ext uri="{BB962C8B-B14F-4D97-AF65-F5344CB8AC3E}">
        <p14:creationId xmlns:p14="http://schemas.microsoft.com/office/powerpoint/2010/main" val="963496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90CBDB-6E1E-9549-9F1E-F3DDD2D5A9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383184-1641-91EF-DF5D-55B07B087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Sensitivity to Funding Arrivals</a:t>
            </a:r>
          </a:p>
        </p:txBody>
      </p:sp>
      <p:pic>
        <p:nvPicPr>
          <p:cNvPr id="4" name="Picture 3" descr="A graph with red lines&#10;&#10;Description automatically generated">
            <a:extLst>
              <a:ext uri="{FF2B5EF4-FFF2-40B4-BE49-F238E27FC236}">
                <a16:creationId xmlns:a16="http://schemas.microsoft.com/office/drawing/2014/main" id="{D6D1778B-915E-4130-A02C-C3634BC31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632" y="2262277"/>
            <a:ext cx="11882736" cy="3304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1929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34A7D1-498C-74B7-CE7A-2CD0BF8DC6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F8E10-8A43-B6DF-181C-9DDB47E35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Effect of Stochastic Arrival of Funding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1D6DC79-602C-7220-4375-5E3EB4F427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458" y="1690688"/>
            <a:ext cx="11617083" cy="4038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437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C53F2D-6FCD-4692-8FB9-F16142BDC7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6203C-1D9D-E5C3-DD2B-5047DBE26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Adjusting (s, S) Policy</a:t>
            </a:r>
          </a:p>
        </p:txBody>
      </p:sp>
      <p:pic>
        <p:nvPicPr>
          <p:cNvPr id="6" name="Content Placeholder 5" descr="A graph of a graph of a graph of a graph of a graph of a graph of a graph of a graph of a graph of a graph of a graph of a graph of a graph of&#10;&#10;Description automatically generated">
            <a:extLst>
              <a:ext uri="{FF2B5EF4-FFF2-40B4-BE49-F238E27FC236}">
                <a16:creationId xmlns:a16="http://schemas.microsoft.com/office/drawing/2014/main" id="{A1B5E36A-A47A-C283-5E2C-8AE4C41811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8328" y="2193310"/>
            <a:ext cx="11795343" cy="3104707"/>
          </a:xfrm>
        </p:spPr>
      </p:pic>
    </p:spTree>
    <p:extLst>
      <p:ext uri="{BB962C8B-B14F-4D97-AF65-F5344CB8AC3E}">
        <p14:creationId xmlns:p14="http://schemas.microsoft.com/office/powerpoint/2010/main" val="10608342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23F3EC-6FFE-BB4C-249A-83B5CEBEEF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F34DE-AEE8-5B58-7C66-E14C819DB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3F8AC1-B9CA-B3F7-6871-E51C1018E8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Motivation</a:t>
            </a:r>
          </a:p>
          <a:p>
            <a:r>
              <a:rPr lang="en-US" dirty="0"/>
              <a:t>Problem Definition</a:t>
            </a:r>
          </a:p>
          <a:p>
            <a:r>
              <a:rPr lang="en-US" dirty="0"/>
              <a:t>Simulation Approach</a:t>
            </a:r>
          </a:p>
          <a:p>
            <a:r>
              <a:rPr lang="en-US" dirty="0"/>
              <a:t>Numerical Results</a:t>
            </a:r>
          </a:p>
          <a:p>
            <a:r>
              <a:rPr lang="en-US" b="1" dirty="0">
                <a:solidFill>
                  <a:srgbClr val="FF0000"/>
                </a:solidFill>
              </a:rPr>
              <a:t>Concluding Remarks</a:t>
            </a:r>
          </a:p>
        </p:txBody>
      </p:sp>
    </p:spTree>
    <p:extLst>
      <p:ext uri="{BB962C8B-B14F-4D97-AF65-F5344CB8AC3E}">
        <p14:creationId xmlns:p14="http://schemas.microsoft.com/office/powerpoint/2010/main" val="37746008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E38F07-CB88-20B9-F001-CFF280B8C2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Concluding Remarks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EC4678-D755-38EC-3FEE-9B709BEEE7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For the same amount of funding:</a:t>
            </a:r>
          </a:p>
          <a:p>
            <a:r>
              <a:rPr lang="en-US" dirty="0"/>
              <a:t>Increased funding intervals → prioritize external demand</a:t>
            </a:r>
          </a:p>
          <a:p>
            <a:r>
              <a:rPr lang="en-US" b="1" dirty="0"/>
              <a:t>Equally spaced fund arrivals</a:t>
            </a:r>
            <a:r>
              <a:rPr lang="en-US" dirty="0"/>
              <a:t> → lower deprivation costs</a:t>
            </a:r>
          </a:p>
          <a:p>
            <a:r>
              <a:rPr lang="en-US" dirty="0"/>
              <a:t>Early loaded fund → inefficient spending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0828010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4B6C6-4137-463F-D377-25E2DA1584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Concluding Remarks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4A38FC-1C25-2449-72F4-753EAA562C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7378" y="1825625"/>
            <a:ext cx="11458222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Implementing effective sharing mechanisms instead of fully distributing inventory across demand groups </a:t>
            </a:r>
          </a:p>
          <a:p>
            <a:r>
              <a:rPr lang="en-US" dirty="0"/>
              <a:t>Higher replenishment frequency and lower </a:t>
            </a:r>
            <a:r>
              <a:rPr lang="en-US" dirty="0" err="1"/>
              <a:t>s,S</a:t>
            </a:r>
            <a:r>
              <a:rPr lang="en-US" dirty="0"/>
              <a:t> levels → lower objective function</a:t>
            </a:r>
          </a:p>
          <a:p>
            <a:r>
              <a:rPr lang="en-US" dirty="0"/>
              <a:t>Funding arrival pattern is more influential than minor underfunding</a:t>
            </a:r>
          </a:p>
          <a:p>
            <a:r>
              <a:rPr lang="en-US" dirty="0"/>
              <a:t>Beyond a certain threshold, the marginal impact of each additional dollar diminishes</a:t>
            </a:r>
          </a:p>
        </p:txBody>
      </p:sp>
    </p:spTree>
    <p:extLst>
      <p:ext uri="{BB962C8B-B14F-4D97-AF65-F5344CB8AC3E}">
        <p14:creationId xmlns:p14="http://schemas.microsoft.com/office/powerpoint/2010/main" val="30581996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id="{4FFBD6C9-BCC6-854D-8150-EEE0CBFB86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43376" y="3243129"/>
            <a:ext cx="4752624" cy="1655762"/>
          </a:xfrm>
        </p:spPr>
        <p:txBody>
          <a:bodyPr>
            <a:normAutofit/>
          </a:bodyPr>
          <a:lstStyle/>
          <a:p>
            <a:r>
              <a:rPr lang="en-US" sz="4800" dirty="0"/>
              <a:t>Q&amp;A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F8BE3E-A9C7-8054-C92C-1024AF10EC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2" name="Subtitle 4">
            <a:extLst>
              <a:ext uri="{FF2B5EF4-FFF2-40B4-BE49-F238E27FC236}">
                <a16:creationId xmlns:a16="http://schemas.microsoft.com/office/drawing/2014/main" id="{0834717C-C393-7DE4-5FB9-DE68E71AB07F}"/>
              </a:ext>
            </a:extLst>
          </p:cNvPr>
          <p:cNvSpPr txBox="1">
            <a:spLocks/>
          </p:cNvSpPr>
          <p:nvPr/>
        </p:nvSpPr>
        <p:spPr>
          <a:xfrm>
            <a:off x="254000" y="5937494"/>
            <a:ext cx="11938000" cy="1027676"/>
          </a:xfrm>
          <a:prstGeom prst="rect">
            <a:avLst/>
          </a:prstGeom>
        </p:spPr>
        <p:txBody>
          <a:bodyPr vert="horz" lIns="91440" tIns="45720" rIns="91440" bIns="45720" rtlCol="0">
            <a:normAutofit fontScale="3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5400" i="0" u="none" strike="noStrike" dirty="0">
                <a:solidFill>
                  <a:srgbClr val="000000"/>
                </a:solidFill>
                <a:effectLst/>
              </a:rPr>
              <a:t>Supported by the Scientific and Technological Research Council of Turkey (TUBITAK) grant 122M839.</a:t>
            </a:r>
          </a:p>
          <a:p>
            <a:pPr algn="l"/>
            <a:r>
              <a:rPr lang="en-US" sz="5400" i="0" u="none" strike="noStrike" dirty="0">
                <a:solidFill>
                  <a:srgbClr val="000000"/>
                </a:solidFill>
                <a:effectLst/>
              </a:rPr>
              <a:t>C. Y. </a:t>
            </a:r>
            <a:r>
              <a:rPr lang="en-US" sz="5400" i="0" u="none" strike="noStrike" dirty="0" err="1">
                <a:solidFill>
                  <a:srgbClr val="000000"/>
                </a:solidFill>
                <a:effectLst/>
              </a:rPr>
              <a:t>Yildiz</a:t>
            </a:r>
            <a:r>
              <a:rPr lang="en-US" sz="5400" i="0" u="none" strike="noStrike" dirty="0">
                <a:solidFill>
                  <a:srgbClr val="000000"/>
                </a:solidFill>
                <a:effectLst/>
              </a:rPr>
              <a:t> and O. E. Kundakcioglu.</a:t>
            </a:r>
            <a:r>
              <a:rPr lang="en-US" sz="540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 "Disaster Relief Inventory Simulation: Managing Resources in Humanitarian </a:t>
            </a:r>
            <a:r>
              <a:rPr lang="en-US" sz="54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Camps." </a:t>
            </a:r>
            <a:r>
              <a:rPr lang="en-US" sz="5400" b="0" i="1" u="none" strike="noStrike" dirty="0">
                <a:solidFill>
                  <a:srgbClr val="000000"/>
                </a:solidFill>
                <a:effectLst/>
              </a:rPr>
              <a:t>Proceedings of the 2024 INFORMS Winter Simulation Conference</a:t>
            </a:r>
            <a:r>
              <a:rPr lang="en-US" sz="54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, 2024</a:t>
            </a:r>
            <a:r>
              <a:rPr lang="en-US" sz="5400" dirty="0">
                <a:solidFill>
                  <a:srgbClr val="000000"/>
                </a:solidFill>
                <a:latin typeface="-webkit-standard"/>
              </a:rPr>
              <a:t>.</a:t>
            </a:r>
            <a:endParaRPr lang="en-US" sz="5400" b="1" dirty="0">
              <a:solidFill>
                <a:srgbClr val="000000"/>
              </a:solidFill>
              <a:latin typeface="-webkit-standard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475E59E-B814-47F0-36BE-D545805FBF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7294" y="736038"/>
            <a:ext cx="4833056" cy="483305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9FF57A6-7EDD-BA55-7C72-96712B7C0FDA}"/>
              </a:ext>
            </a:extLst>
          </p:cNvPr>
          <p:cNvSpPr txBox="1"/>
          <p:nvPr/>
        </p:nvSpPr>
        <p:spPr>
          <a:xfrm>
            <a:off x="7100717" y="5399759"/>
            <a:ext cx="458963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600" dirty="0">
                <a:solidFill>
                  <a:srgbClr val="000000"/>
                </a:solidFill>
                <a:latin typeface="-webkit-standard"/>
                <a:hlinkClick r:id="rId3"/>
              </a:rPr>
              <a:t>github.com/OEKundakcioglu/PostDisasterSimulation</a:t>
            </a:r>
            <a:endParaRPr lang="en-US" sz="1600" dirty="0">
              <a:solidFill>
                <a:srgbClr val="000000"/>
              </a:solidFill>
              <a:latin typeface="-webkit-standard"/>
            </a:endParaRPr>
          </a:p>
        </p:txBody>
      </p:sp>
    </p:spTree>
    <p:extLst>
      <p:ext uri="{BB962C8B-B14F-4D97-AF65-F5344CB8AC3E}">
        <p14:creationId xmlns:p14="http://schemas.microsoft.com/office/powerpoint/2010/main" val="24901527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0A5F6D-D186-593E-4FC8-6F267DF3A5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6621FE-35F3-1DB8-9406-04EC2B02A3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4853" y="1964267"/>
            <a:ext cx="11718758" cy="421269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Natural disasters and conflicts displace millions of people (UNHCR, 2024)</a:t>
            </a:r>
          </a:p>
          <a:p>
            <a:r>
              <a:rPr lang="en-US" dirty="0"/>
              <a:t>Displaced people need to live in temporary locations for extended periods</a:t>
            </a:r>
          </a:p>
          <a:p>
            <a:r>
              <a:rPr lang="en-US" dirty="0"/>
              <a:t>Humanitarian organizations and governments supply aid</a:t>
            </a:r>
          </a:p>
          <a:p>
            <a:r>
              <a:rPr lang="en-US" dirty="0"/>
              <a:t>Under limited resources, an effective inventory management strategy is essential (</a:t>
            </a:r>
            <a:r>
              <a:rPr lang="en-US" dirty="0" err="1"/>
              <a:t>Balcik</a:t>
            </a:r>
            <a:r>
              <a:rPr lang="en-US" dirty="0"/>
              <a:t>, </a:t>
            </a:r>
            <a:r>
              <a:rPr lang="en-US" dirty="0" err="1"/>
              <a:t>Bozkir</a:t>
            </a:r>
            <a:r>
              <a:rPr lang="en-US" dirty="0"/>
              <a:t>, and Kundakcioglu, 2016)</a:t>
            </a:r>
          </a:p>
        </p:txBody>
      </p:sp>
    </p:spTree>
    <p:extLst>
      <p:ext uri="{BB962C8B-B14F-4D97-AF65-F5344CB8AC3E}">
        <p14:creationId xmlns:p14="http://schemas.microsoft.com/office/powerpoint/2010/main" val="11596525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1A3DFD-8B4C-A05A-0E7A-BAA3512AD9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People Forcibly Displaced Worldwide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23F449E-E9E5-5C36-75B1-1D768A0EB7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 l="-15003" t="1980" r="1617" b="-297"/>
          <a:stretch/>
        </p:blipFill>
        <p:spPr>
          <a:xfrm>
            <a:off x="-1762204" y="1552704"/>
            <a:ext cx="13823576" cy="457083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D411FB6-C5CA-6EB3-661B-050558E50960}"/>
              </a:ext>
            </a:extLst>
          </p:cNvPr>
          <p:cNvSpPr txBox="1"/>
          <p:nvPr/>
        </p:nvSpPr>
        <p:spPr>
          <a:xfrm>
            <a:off x="476380" y="6123543"/>
            <a:ext cx="6734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source: (UNHCR, 2024) </a:t>
            </a:r>
            <a:r>
              <a:rPr lang="en-US" dirty="0">
                <a:hlinkClick r:id="rId4"/>
              </a:rPr>
              <a:t>https://www.unhcr.org/global-trends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39544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B6BD4-3E2B-0486-0CA0-2B1E35A97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92B4A7-E56B-7F06-02F6-C23E4C622B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How can post-disaster inventory management be optimized across multiple camps in disaster scenarios, considering real-world factors such as perishability of goods, budget constraints, and stochastic demand?</a:t>
            </a:r>
          </a:p>
          <a:p>
            <a:r>
              <a:rPr lang="en-US" dirty="0"/>
              <a:t>What is the impact of funding uncertainty and migration patterns on inventory allocation decisions, and how can humanitarian organizations improve their decision-making by addressing these challenges?</a:t>
            </a:r>
          </a:p>
          <a:p>
            <a:r>
              <a:rPr lang="en-US" dirty="0"/>
              <a:t>How does an open-source, flexible, and modular simulation tool support the empirical testing and refinement of inventory management strategies in humanitarian relief operations?</a:t>
            </a:r>
          </a:p>
        </p:txBody>
      </p:sp>
    </p:spTree>
    <p:extLst>
      <p:ext uri="{BB962C8B-B14F-4D97-AF65-F5344CB8AC3E}">
        <p14:creationId xmlns:p14="http://schemas.microsoft.com/office/powerpoint/2010/main" val="36442629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0BB718-B421-5382-84B4-BE84BADD81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FCC1D3-E8D6-A12C-0C97-2A6E7ED35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EB645A-DD40-31E0-CE71-220B2D81F2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Motivation</a:t>
            </a:r>
          </a:p>
          <a:p>
            <a:r>
              <a:rPr lang="en-US" b="1">
                <a:solidFill>
                  <a:srgbClr val="FF0000"/>
                </a:solidFill>
              </a:rPr>
              <a:t>Problem Definition</a:t>
            </a:r>
          </a:p>
          <a:p>
            <a:r>
              <a:rPr lang="en-US"/>
              <a:t>Simulation Approach</a:t>
            </a:r>
          </a:p>
          <a:p>
            <a:r>
              <a:rPr lang="en-US"/>
              <a:t>Numerical Results</a:t>
            </a:r>
          </a:p>
          <a:p>
            <a:r>
              <a:rPr lang="en-US"/>
              <a:t>Concluding Remarks</a:t>
            </a:r>
          </a:p>
        </p:txBody>
      </p:sp>
    </p:spTree>
    <p:extLst>
      <p:ext uri="{BB962C8B-B14F-4D97-AF65-F5344CB8AC3E}">
        <p14:creationId xmlns:p14="http://schemas.microsoft.com/office/powerpoint/2010/main" val="62680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A9D42-2197-C436-8A64-880594B96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7BB8F5-5BC2-69C1-67AC-803D2A10B1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6579"/>
            <a:ext cx="10515600" cy="4967111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Post-disaster inventory management 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High level of uncertainty (funding, demand, migration etc.)</a:t>
            </a:r>
          </a:p>
          <a:p>
            <a:r>
              <a:rPr lang="en-US" dirty="0"/>
              <a:t>Various objective functions (costs, deprivation etc.)</a:t>
            </a:r>
          </a:p>
          <a:p>
            <a:r>
              <a:rPr lang="en-US" dirty="0"/>
              <a:t>Difficult to solve each scenario analytically</a:t>
            </a:r>
          </a:p>
        </p:txBody>
      </p:sp>
      <p:pic>
        <p:nvPicPr>
          <p:cNvPr id="5" name="Picture 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6894A7DD-8232-63AE-3358-CA96CD8B814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1" t="-1" r="125" b="3457"/>
          <a:stretch/>
        </p:blipFill>
        <p:spPr>
          <a:xfrm>
            <a:off x="977326" y="2383536"/>
            <a:ext cx="10237347" cy="2090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9857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6CE63D-8E87-F424-E147-40CF958BD3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0D6985-BB04-A3BF-0A5C-B01DB23D6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Setting – Refugee Camps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057FEE7-9A75-52A5-425B-E55E1DDDCC9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797570"/>
            <a:ext cx="11887200" cy="4466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95756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1728</TotalTime>
  <Words>1406</Words>
  <Application>Microsoft Macintosh PowerPoint</Application>
  <PresentationFormat>Widescreen</PresentationFormat>
  <Paragraphs>381</Paragraphs>
  <Slides>36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5" baseType="lpstr">
      <vt:lpstr>-webkit-standard</vt:lpstr>
      <vt:lpstr>.SF NS</vt:lpstr>
      <vt:lpstr>Aptos</vt:lpstr>
      <vt:lpstr>Aptos Display</vt:lpstr>
      <vt:lpstr>Aptos Narrow</vt:lpstr>
      <vt:lpstr>Arial</vt:lpstr>
      <vt:lpstr>Cambria Math</vt:lpstr>
      <vt:lpstr>ElsevierGulliver</vt:lpstr>
      <vt:lpstr>Office Theme</vt:lpstr>
      <vt:lpstr>Disaster Relief Inventory Simulation:  Managing Resources in Humanitarian Camps</vt:lpstr>
      <vt:lpstr>Agenda</vt:lpstr>
      <vt:lpstr>Agenda</vt:lpstr>
      <vt:lpstr>Background</vt:lpstr>
      <vt:lpstr>People Forcibly Displaced Worldwide </vt:lpstr>
      <vt:lpstr>Research Question</vt:lpstr>
      <vt:lpstr>Agenda</vt:lpstr>
      <vt:lpstr>Challenge</vt:lpstr>
      <vt:lpstr>Problem Setting – Refugee Camps</vt:lpstr>
      <vt:lpstr>Requirements</vt:lpstr>
      <vt:lpstr>Requirements</vt:lpstr>
      <vt:lpstr>Agenda</vt:lpstr>
      <vt:lpstr>Our Contribution</vt:lpstr>
      <vt:lpstr>Applications</vt:lpstr>
      <vt:lpstr>Potential Application Scenarios</vt:lpstr>
      <vt:lpstr>Simulation Engine – Architecture</vt:lpstr>
      <vt:lpstr>Simulation Engine – Input</vt:lpstr>
      <vt:lpstr>Simulation Engine – Input</vt:lpstr>
      <vt:lpstr>Simulation Engine – Output </vt:lpstr>
      <vt:lpstr>Agenda</vt:lpstr>
      <vt:lpstr>Sample Problem</vt:lpstr>
      <vt:lpstr>Problem Parameters</vt:lpstr>
      <vt:lpstr>Problem Parameters</vt:lpstr>
      <vt:lpstr>Problem Parameters</vt:lpstr>
      <vt:lpstr>Problem Parameters</vt:lpstr>
      <vt:lpstr>Problem Parameters</vt:lpstr>
      <vt:lpstr>Analyses Conducted</vt:lpstr>
      <vt:lpstr>Replenishment Cycle Length for (s, S) Policy</vt:lpstr>
      <vt:lpstr>Effect of Budget</vt:lpstr>
      <vt:lpstr>Sensitivity to Funding Arrivals</vt:lpstr>
      <vt:lpstr>Effect of Stochastic Arrival of Funding</vt:lpstr>
      <vt:lpstr>Adjusting (s, S) Policy</vt:lpstr>
      <vt:lpstr>Agenda</vt:lpstr>
      <vt:lpstr>Concluding Remarks</vt:lpstr>
      <vt:lpstr>Concluding Remarks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Sources</dc:title>
  <dc:creator>Cem Yarkin Yildiz</dc:creator>
  <cp:lastModifiedBy>Erhun Kundakcioglu</cp:lastModifiedBy>
  <cp:revision>141</cp:revision>
  <dcterms:created xsi:type="dcterms:W3CDTF">2024-08-16T08:17:32Z</dcterms:created>
  <dcterms:modified xsi:type="dcterms:W3CDTF">2024-10-21T05:05:57Z</dcterms:modified>
</cp:coreProperties>
</file>